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3.xml" ContentType="application/vnd.openxmlformats-officedocument.drawingml.chart+xml"/>
  <Override PartName="/ppt/notesSlides/notesSlide70.xml" ContentType="application/vnd.openxmlformats-officedocument.presentationml.notesSlide+xml"/>
  <Override PartName="/ppt/charts/chart4.xml" ContentType="application/vnd.openxmlformats-officedocument.drawingml.chart+xml"/>
  <Override PartName="/ppt/notesSlides/notesSlide7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  <p:sldMasterId id="2147483952" r:id="rId2"/>
  </p:sldMasterIdLst>
  <p:notesMasterIdLst>
    <p:notesMasterId r:id="rId78"/>
  </p:notes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346" r:id="rId11"/>
    <p:sldId id="273" r:id="rId12"/>
    <p:sldId id="275" r:id="rId13"/>
    <p:sldId id="276" r:id="rId14"/>
    <p:sldId id="277" r:id="rId15"/>
    <p:sldId id="322" r:id="rId16"/>
    <p:sldId id="279" r:id="rId17"/>
    <p:sldId id="312" r:id="rId18"/>
    <p:sldId id="278" r:id="rId19"/>
    <p:sldId id="313" r:id="rId20"/>
    <p:sldId id="321" r:id="rId21"/>
    <p:sldId id="323" r:id="rId22"/>
    <p:sldId id="280" r:id="rId23"/>
    <p:sldId id="315" r:id="rId24"/>
    <p:sldId id="324" r:id="rId25"/>
    <p:sldId id="325" r:id="rId26"/>
    <p:sldId id="282" r:id="rId27"/>
    <p:sldId id="326" r:id="rId28"/>
    <p:sldId id="328" r:id="rId29"/>
    <p:sldId id="329" r:id="rId30"/>
    <p:sldId id="359" r:id="rId31"/>
    <p:sldId id="285" r:id="rId32"/>
    <p:sldId id="287" r:id="rId33"/>
    <p:sldId id="332" r:id="rId34"/>
    <p:sldId id="369" r:id="rId35"/>
    <p:sldId id="333" r:id="rId36"/>
    <p:sldId id="289" r:id="rId37"/>
    <p:sldId id="290" r:id="rId38"/>
    <p:sldId id="291" r:id="rId39"/>
    <p:sldId id="362" r:id="rId40"/>
    <p:sldId id="334" r:id="rId41"/>
    <p:sldId id="294" r:id="rId42"/>
    <p:sldId id="336" r:id="rId43"/>
    <p:sldId id="337" r:id="rId44"/>
    <p:sldId id="297" r:id="rId45"/>
    <p:sldId id="338" r:id="rId46"/>
    <p:sldId id="341" r:id="rId47"/>
    <p:sldId id="370" r:id="rId48"/>
    <p:sldId id="349" r:id="rId49"/>
    <p:sldId id="300" r:id="rId50"/>
    <p:sldId id="304" r:id="rId51"/>
    <p:sldId id="371" r:id="rId52"/>
    <p:sldId id="350" r:id="rId53"/>
    <p:sldId id="351" r:id="rId54"/>
    <p:sldId id="305" r:id="rId55"/>
    <p:sldId id="352" r:id="rId56"/>
    <p:sldId id="353" r:id="rId57"/>
    <p:sldId id="364" r:id="rId58"/>
    <p:sldId id="365" r:id="rId59"/>
    <p:sldId id="366" r:id="rId60"/>
    <p:sldId id="367" r:id="rId61"/>
    <p:sldId id="372" r:id="rId62"/>
    <p:sldId id="368" r:id="rId63"/>
    <p:sldId id="354" r:id="rId64"/>
    <p:sldId id="355" r:id="rId65"/>
    <p:sldId id="356" r:id="rId66"/>
    <p:sldId id="309" r:id="rId67"/>
    <p:sldId id="357" r:id="rId68"/>
    <p:sldId id="373" r:id="rId69"/>
    <p:sldId id="358" r:id="rId70"/>
    <p:sldId id="348" r:id="rId71"/>
    <p:sldId id="344" r:id="rId72"/>
    <p:sldId id="345" r:id="rId73"/>
    <p:sldId id="319" r:id="rId74"/>
    <p:sldId id="343" r:id="rId75"/>
    <p:sldId id="347" r:id="rId76"/>
    <p:sldId id="361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Sherwood" initials="JS" lastIdx="1" clrIdx="0"/>
  <p:cmAuthor id="2" name="Jake DeRooy" initials="JD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C5C5"/>
    <a:srgbClr val="B4B4B4"/>
    <a:srgbClr val="92D050"/>
    <a:srgbClr val="FFFFFF"/>
    <a:srgbClr val="80C535"/>
    <a:srgbClr val="FFCF01"/>
    <a:srgbClr val="000000"/>
    <a:srgbClr val="CC5D12"/>
    <a:srgbClr val="FBEF05"/>
    <a:srgbClr val="A86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99" autoAdjust="0"/>
    <p:restoredTop sz="93469" autoAdjust="0"/>
  </p:normalViewPr>
  <p:slideViewPr>
    <p:cSldViewPr snapToGrid="0">
      <p:cViewPr varScale="1">
        <p:scale>
          <a:sx n="86" d="100"/>
          <a:sy n="86" d="100"/>
        </p:scale>
        <p:origin x="162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ohn%20Sherwood\Downloads\Table_2.1_Energy_Consumption_by_Sector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IGHORN\HOME\USERS\SOK2\2014-2015\Net%20Zero%20Seminar_Pay%20Bac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ok2\Downloads\Net%20Zero%20Semina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ok2\Downloads\Net%20Zero%20Semina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ok2\Downloads\Net%20Zero%20Semina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ok2\Downloads\Net%20Zero%20Seminar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BIGHORN\HOME\USERS\SOK2\2014-2015\Net%20Zero%20Seminar_Pay%20Bac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119936390560337E-2"/>
          <c:y val="2.808648815048545E-2"/>
          <c:w val="0.89828229482583011"/>
          <c:h val="0.896108556577821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'[Table_2.1_Energy_Consumption_by_Sector.xls]Annual Data (2)'!$C$11</c:f>
              <c:strCache>
                <c:ptCount val="1"/>
                <c:pt idx="0">
                  <c:v>Residential</c:v>
                </c:pt>
              </c:strCache>
            </c:strRef>
          </c:tx>
          <c:spPr>
            <a:ln>
              <a:solidFill>
                <a:srgbClr val="A86ED4"/>
              </a:solidFill>
            </a:ln>
          </c:spPr>
          <c:marker>
            <c:symbol val="none"/>
          </c:marker>
          <c:xVal>
            <c:numRef>
              <c:f>'[Table_2.1_Energy_Consumption_by_Sector.xls]Annual Data (2)'!$A$13:$A$77</c:f>
              <c:numCache>
                <c:formatCode>General</c:formatCode>
                <c:ptCount val="65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  <c:pt idx="62">
                  <c:v>2011</c:v>
                </c:pt>
                <c:pt idx="63">
                  <c:v>2012</c:v>
                </c:pt>
                <c:pt idx="64">
                  <c:v>2013</c:v>
                </c:pt>
              </c:numCache>
            </c:numRef>
          </c:xVal>
          <c:yVal>
            <c:numRef>
              <c:f>'[Table_2.1_Energy_Consumption_by_Sector.xls]Annual Data (2)'!$B$13:$B$77</c:f>
              <c:numCache>
                <c:formatCode>General</c:formatCode>
                <c:ptCount val="65"/>
                <c:pt idx="0">
                  <c:v>0.17507776291814678</c:v>
                </c:pt>
                <c:pt idx="1">
                  <c:v>0.17300072614306869</c:v>
                </c:pt>
                <c:pt idx="2">
                  <c:v>0.17255876624755268</c:v>
                </c:pt>
                <c:pt idx="3">
                  <c:v>0.17852057910910377</c:v>
                </c:pt>
                <c:pt idx="4">
                  <c:v>0.17413621772116891</c:v>
                </c:pt>
                <c:pt idx="5">
                  <c:v>0.18684971269438991</c:v>
                </c:pt>
                <c:pt idx="6">
                  <c:v>0.18100858658100405</c:v>
                </c:pt>
                <c:pt idx="7">
                  <c:v>0.18351963292265419</c:v>
                </c:pt>
                <c:pt idx="8">
                  <c:v>0.1845541836676918</c:v>
                </c:pt>
                <c:pt idx="9">
                  <c:v>0.19691844126026287</c:v>
                </c:pt>
                <c:pt idx="10">
                  <c:v>0.19352873052471095</c:v>
                </c:pt>
                <c:pt idx="11">
                  <c:v>0.2004907682362696</c:v>
                </c:pt>
                <c:pt idx="12">
                  <c:v>0.20302717856990043</c:v>
                </c:pt>
                <c:pt idx="13">
                  <c:v>0.20454001204396641</c:v>
                </c:pt>
                <c:pt idx="14">
                  <c:v>0.20120134891904282</c:v>
                </c:pt>
                <c:pt idx="15">
                  <c:v>0.1976380565332044</c:v>
                </c:pt>
                <c:pt idx="16">
                  <c:v>0.19697096737996916</c:v>
                </c:pt>
                <c:pt idx="17">
                  <c:v>0.19589162247836206</c:v>
                </c:pt>
                <c:pt idx="18">
                  <c:v>0.1975956140955632</c:v>
                </c:pt>
                <c:pt idx="19">
                  <c:v>0.19765100443715755</c:v>
                </c:pt>
                <c:pt idx="20">
                  <c:v>0.20070643438704105</c:v>
                </c:pt>
                <c:pt idx="21">
                  <c:v>0.20292007504607462</c:v>
                </c:pt>
                <c:pt idx="22">
                  <c:v>0.20562377903574194</c:v>
                </c:pt>
                <c:pt idx="23">
                  <c:v>0.20439511590015427</c:v>
                </c:pt>
                <c:pt idx="24">
                  <c:v>0.19683700675799504</c:v>
                </c:pt>
                <c:pt idx="25">
                  <c:v>0.19813232320884688</c:v>
                </c:pt>
                <c:pt idx="26">
                  <c:v>0.20584300718160509</c:v>
                </c:pt>
                <c:pt idx="27">
                  <c:v>0.20283375180089255</c:v>
                </c:pt>
                <c:pt idx="28">
                  <c:v>0.20089078777901812</c:v>
                </c:pt>
                <c:pt idx="29">
                  <c:v>0.20177867514518941</c:v>
                </c:pt>
                <c:pt idx="30">
                  <c:v>0.1955602388486051</c:v>
                </c:pt>
                <c:pt idx="31">
                  <c:v>0.20179393335962537</c:v>
                </c:pt>
                <c:pt idx="32">
                  <c:v>0.20053069296606346</c:v>
                </c:pt>
                <c:pt idx="33">
                  <c:v>0.21246388725127374</c:v>
                </c:pt>
                <c:pt idx="34">
                  <c:v>0.21138688988653315</c:v>
                </c:pt>
                <c:pt idx="35">
                  <c:v>0.20826319645442815</c:v>
                </c:pt>
                <c:pt idx="36">
                  <c:v>0.20998603460279452</c:v>
                </c:pt>
                <c:pt idx="37">
                  <c:v>0.20842443876313235</c:v>
                </c:pt>
                <c:pt idx="38">
                  <c:v>0.20572166102819051</c:v>
                </c:pt>
                <c:pt idx="39">
                  <c:v>0.20714284263418814</c:v>
                </c:pt>
                <c:pt idx="40">
                  <c:v>0.20977207816790688</c:v>
                </c:pt>
                <c:pt idx="41">
                  <c:v>0.20057138347134698</c:v>
                </c:pt>
                <c:pt idx="42">
                  <c:v>0.20630898220873689</c:v>
                </c:pt>
                <c:pt idx="43">
                  <c:v>0.20232267061563974</c:v>
                </c:pt>
                <c:pt idx="44">
                  <c:v>0.20838404998557597</c:v>
                </c:pt>
                <c:pt idx="45">
                  <c:v>0.2033018453838118</c:v>
                </c:pt>
                <c:pt idx="46">
                  <c:v>0.20344009662583504</c:v>
                </c:pt>
                <c:pt idx="47">
                  <c:v>0.20744446807242944</c:v>
                </c:pt>
                <c:pt idx="48">
                  <c:v>0.20047046262697416</c:v>
                </c:pt>
                <c:pt idx="49">
                  <c:v>0.19948785024869839</c:v>
                </c:pt>
                <c:pt idx="50">
                  <c:v>0.20234384267303829</c:v>
                </c:pt>
                <c:pt idx="51">
                  <c:v>0.20669930608241976</c:v>
                </c:pt>
                <c:pt idx="52">
                  <c:v>0.20840655749651205</c:v>
                </c:pt>
                <c:pt idx="53">
                  <c:v>0.21292197222594</c:v>
                </c:pt>
                <c:pt idx="54">
                  <c:v>0.21568652935890945</c:v>
                </c:pt>
                <c:pt idx="55">
                  <c:v>0.21058575285041925</c:v>
                </c:pt>
                <c:pt idx="56">
                  <c:v>0.21565370267044567</c:v>
                </c:pt>
                <c:pt idx="57">
                  <c:v>0.20765098126256487</c:v>
                </c:pt>
                <c:pt idx="58">
                  <c:v>0.2126200964028315</c:v>
                </c:pt>
                <c:pt idx="59">
                  <c:v>0.21849738128594479</c:v>
                </c:pt>
                <c:pt idx="60">
                  <c:v>0.22316576272958827</c:v>
                </c:pt>
                <c:pt idx="61">
                  <c:v>0.22295279839759874</c:v>
                </c:pt>
                <c:pt idx="62">
                  <c:v>0.2196915213865985</c:v>
                </c:pt>
                <c:pt idx="63">
                  <c:v>0.21009806611882106</c:v>
                </c:pt>
                <c:pt idx="64">
                  <c:v>0.21756237323805971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B4D-447F-AD90-1051835C5501}"/>
            </c:ext>
          </c:extLst>
        </c:ser>
        <c:ser>
          <c:idx val="1"/>
          <c:order val="1"/>
          <c:tx>
            <c:strRef>
              <c:f>'[Table_2.1_Energy_Consumption_by_Sector.xls]Annual Data (2)'!$E$11</c:f>
              <c:strCache>
                <c:ptCount val="1"/>
                <c:pt idx="0">
                  <c:v>Commercial</c:v>
                </c:pt>
              </c:strCache>
            </c:strRef>
          </c:tx>
          <c:spPr>
            <a:ln>
              <a:prstDash val="dashDot"/>
            </a:ln>
          </c:spPr>
          <c:marker>
            <c:symbol val="none"/>
          </c:marker>
          <c:xVal>
            <c:numRef>
              <c:f>'[Table_2.1_Energy_Consumption_by_Sector.xls]Annual Data (2)'!$A$13:$A$77</c:f>
              <c:numCache>
                <c:formatCode>General</c:formatCode>
                <c:ptCount val="65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  <c:pt idx="62">
                  <c:v>2011</c:v>
                </c:pt>
                <c:pt idx="63">
                  <c:v>2012</c:v>
                </c:pt>
                <c:pt idx="64">
                  <c:v>2013</c:v>
                </c:pt>
              </c:numCache>
            </c:numRef>
          </c:xVal>
          <c:yVal>
            <c:numRef>
              <c:f>'[Table_2.1_Energy_Consumption_by_Sector.xls]Annual Data (2)'!$D$13:$D$77</c:f>
              <c:numCache>
                <c:formatCode>General</c:formatCode>
                <c:ptCount val="65"/>
                <c:pt idx="0">
                  <c:v>0.11471680990102309</c:v>
                </c:pt>
                <c:pt idx="1">
                  <c:v>0.11247180764557933</c:v>
                </c:pt>
                <c:pt idx="2">
                  <c:v>0.10475531068698761</c:v>
                </c:pt>
                <c:pt idx="3">
                  <c:v>0.10540446951622308</c:v>
                </c:pt>
                <c:pt idx="4">
                  <c:v>0.10012041056839036</c:v>
                </c:pt>
                <c:pt idx="5">
                  <c:v>0.10188275009660371</c:v>
                </c:pt>
                <c:pt idx="6">
                  <c:v>9.6874821164191549E-2</c:v>
                </c:pt>
                <c:pt idx="7">
                  <c:v>9.6346091890234298E-2</c:v>
                </c:pt>
                <c:pt idx="8">
                  <c:v>9.4784726590586885E-2</c:v>
                </c:pt>
                <c:pt idx="9">
                  <c:v>9.8911111309614219E-2</c:v>
                </c:pt>
                <c:pt idx="10">
                  <c:v>0.10058928734693513</c:v>
                </c:pt>
                <c:pt idx="11">
                  <c:v>0.10223469554215341</c:v>
                </c:pt>
                <c:pt idx="12">
                  <c:v>0.10336437641334023</c:v>
                </c:pt>
                <c:pt idx="13">
                  <c:v>0.10530548198687685</c:v>
                </c:pt>
                <c:pt idx="14">
                  <c:v>0.1057655582893428</c:v>
                </c:pt>
                <c:pt idx="15">
                  <c:v>0.10549098454286834</c:v>
                </c:pt>
                <c:pt idx="16">
                  <c:v>0.10821851137242411</c:v>
                </c:pt>
                <c:pt idx="17">
                  <c:v>0.11092030333706267</c:v>
                </c:pt>
                <c:pt idx="18">
                  <c:v>0.11712522032052514</c:v>
                </c:pt>
                <c:pt idx="19">
                  <c:v>0.11742513643502783</c:v>
                </c:pt>
                <c:pt idx="20">
                  <c:v>0.11938331167637646</c:v>
                </c:pt>
                <c:pt idx="21">
                  <c:v>0.12303215033684868</c:v>
                </c:pt>
                <c:pt idx="22">
                  <c:v>0.12587465557670605</c:v>
                </c:pt>
                <c:pt idx="23">
                  <c:v>0.12634042487448421</c:v>
                </c:pt>
                <c:pt idx="24">
                  <c:v>0.12609000697508274</c:v>
                </c:pt>
                <c:pt idx="25">
                  <c:v>0.12700139445235994</c:v>
                </c:pt>
                <c:pt idx="26">
                  <c:v>0.13190510611522871</c:v>
                </c:pt>
                <c:pt idx="27">
                  <c:v>0.13245616383511033</c:v>
                </c:pt>
                <c:pt idx="28">
                  <c:v>0.13093156568775827</c:v>
                </c:pt>
                <c:pt idx="29">
                  <c:v>0.13148000774380056</c:v>
                </c:pt>
                <c:pt idx="30">
                  <c:v>0.13168699565651557</c:v>
                </c:pt>
                <c:pt idx="31">
                  <c:v>0.13550287556784157</c:v>
                </c:pt>
                <c:pt idx="32">
                  <c:v>0.13948863749842064</c:v>
                </c:pt>
                <c:pt idx="33">
                  <c:v>0.14856987803625993</c:v>
                </c:pt>
                <c:pt idx="34">
                  <c:v>0.14990120811177482</c:v>
                </c:pt>
                <c:pt idx="35">
                  <c:v>0.14933623879757019</c:v>
                </c:pt>
                <c:pt idx="36">
                  <c:v>0.14990016347833623</c:v>
                </c:pt>
                <c:pt idx="37">
                  <c:v>0.15142282467527596</c:v>
                </c:pt>
                <c:pt idx="38">
                  <c:v>0.15111114040175042</c:v>
                </c:pt>
                <c:pt idx="39">
                  <c:v>0.15207613249954913</c:v>
                </c:pt>
                <c:pt idx="40">
                  <c:v>0.15560863009479467</c:v>
                </c:pt>
                <c:pt idx="41">
                  <c:v>0.15765813335314274</c:v>
                </c:pt>
                <c:pt idx="42">
                  <c:v>0.1598780060560912</c:v>
                </c:pt>
                <c:pt idx="43">
                  <c:v>0.15668459489346004</c:v>
                </c:pt>
                <c:pt idx="44">
                  <c:v>0.15807717639695085</c:v>
                </c:pt>
                <c:pt idx="45">
                  <c:v>0.15823682104378931</c:v>
                </c:pt>
                <c:pt idx="46">
                  <c:v>0.16137759990981343</c:v>
                </c:pt>
                <c:pt idx="47">
                  <c:v>0.16136601882759244</c:v>
                </c:pt>
                <c:pt idx="48">
                  <c:v>0.16575962117414159</c:v>
                </c:pt>
                <c:pt idx="49">
                  <c:v>0.16804779924021063</c:v>
                </c:pt>
                <c:pt idx="50">
                  <c:v>0.16943535498735074</c:v>
                </c:pt>
                <c:pt idx="51">
                  <c:v>0.17381401204254765</c:v>
                </c:pt>
                <c:pt idx="52">
                  <c:v>0.17819454263471224</c:v>
                </c:pt>
                <c:pt idx="53">
                  <c:v>0.17763730813804648</c:v>
                </c:pt>
                <c:pt idx="54">
                  <c:v>0.17710005451516656</c:v>
                </c:pt>
                <c:pt idx="55">
                  <c:v>0.1763058525305406</c:v>
                </c:pt>
                <c:pt idx="56">
                  <c:v>0.17806619188917006</c:v>
                </c:pt>
                <c:pt idx="57">
                  <c:v>0.17776369081141721</c:v>
                </c:pt>
                <c:pt idx="58">
                  <c:v>0.18018763734813606</c:v>
                </c:pt>
                <c:pt idx="59">
                  <c:v>0.18536725823632114</c:v>
                </c:pt>
                <c:pt idx="60">
                  <c:v>0.18911761410761316</c:v>
                </c:pt>
                <c:pt idx="61">
                  <c:v>0.18421051530796426</c:v>
                </c:pt>
                <c:pt idx="62">
                  <c:v>0.18441548679452696</c:v>
                </c:pt>
                <c:pt idx="63">
                  <c:v>0.18307517199666037</c:v>
                </c:pt>
                <c:pt idx="64">
                  <c:v>0.18451272880681382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B4D-447F-AD90-1051835C5501}"/>
            </c:ext>
          </c:extLst>
        </c:ser>
        <c:ser>
          <c:idx val="2"/>
          <c:order val="2"/>
          <c:tx>
            <c:strRef>
              <c:f>'[Table_2.1_Energy_Consumption_by_Sector.xls]Annual Data (2)'!$G$11</c:f>
              <c:strCache>
                <c:ptCount val="1"/>
                <c:pt idx="0">
                  <c:v>Industrial</c:v>
                </c:pt>
              </c:strCache>
            </c:strRef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none"/>
          </c:marker>
          <c:xVal>
            <c:numRef>
              <c:f>'[Table_2.1_Energy_Consumption_by_Sector.xls]Annual Data (2)'!$A$13:$A$77</c:f>
              <c:numCache>
                <c:formatCode>General</c:formatCode>
                <c:ptCount val="65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  <c:pt idx="62">
                  <c:v>2011</c:v>
                </c:pt>
                <c:pt idx="63">
                  <c:v>2012</c:v>
                </c:pt>
                <c:pt idx="64">
                  <c:v>2013</c:v>
                </c:pt>
              </c:numCache>
            </c:numRef>
          </c:xVal>
          <c:yVal>
            <c:numRef>
              <c:f>'[Table_2.1_Energy_Consumption_by_Sector.xls]Annual Data (2)'!$F$13:$F$77</c:f>
              <c:numCache>
                <c:formatCode>General</c:formatCode>
                <c:ptCount val="65"/>
                <c:pt idx="0">
                  <c:v>0.46037820674031488</c:v>
                </c:pt>
                <c:pt idx="1">
                  <c:v>0.46919146788827576</c:v>
                </c:pt>
                <c:pt idx="2">
                  <c:v>0.47813376037180694</c:v>
                </c:pt>
                <c:pt idx="3">
                  <c:v>0.47108534994928281</c:v>
                </c:pt>
                <c:pt idx="4">
                  <c:v>0.48352611803782808</c:v>
                </c:pt>
                <c:pt idx="5">
                  <c:v>0.468285600450357</c:v>
                </c:pt>
                <c:pt idx="6">
                  <c:v>0.4845956539314058</c:v>
                </c:pt>
                <c:pt idx="7">
                  <c:v>0.48401008357184788</c:v>
                </c:pt>
                <c:pt idx="8">
                  <c:v>0.48383870596120071</c:v>
                </c:pt>
                <c:pt idx="9">
                  <c:v>0.46394702868251164</c:v>
                </c:pt>
                <c:pt idx="10">
                  <c:v>0.46779853329020976</c:v>
                </c:pt>
                <c:pt idx="11">
                  <c:v>0.4622604948648103</c:v>
                </c:pt>
                <c:pt idx="12">
                  <c:v>0.45815738947165346</c:v>
                </c:pt>
                <c:pt idx="13">
                  <c:v>0.4555679529294645</c:v>
                </c:pt>
                <c:pt idx="14">
                  <c:v>0.45828500190203508</c:v>
                </c:pt>
                <c:pt idx="15">
                  <c:v>0.46533730872352502</c:v>
                </c:pt>
                <c:pt idx="16">
                  <c:v>0.46464155392684342</c:v>
                </c:pt>
                <c:pt idx="17">
                  <c:v>0.46342072375766852</c:v>
                </c:pt>
                <c:pt idx="18">
                  <c:v>0.45182097313039854</c:v>
                </c:pt>
                <c:pt idx="19">
                  <c:v>0.44674182878669533</c:v>
                </c:pt>
                <c:pt idx="20">
                  <c:v>0.44358507526287827</c:v>
                </c:pt>
                <c:pt idx="21">
                  <c:v>0.43674281462580339</c:v>
                </c:pt>
                <c:pt idx="22">
                  <c:v>0.4270313070149272</c:v>
                </c:pt>
                <c:pt idx="23">
                  <c:v>0.42552065807626466</c:v>
                </c:pt>
                <c:pt idx="24">
                  <c:v>0.43104753481232222</c:v>
                </c:pt>
                <c:pt idx="25">
                  <c:v>0.42977513335193468</c:v>
                </c:pt>
                <c:pt idx="26">
                  <c:v>0.40871535740658327</c:v>
                </c:pt>
                <c:pt idx="27">
                  <c:v>0.41320030137351021</c:v>
                </c:pt>
                <c:pt idx="28">
                  <c:v>0.41383348642205048</c:v>
                </c:pt>
                <c:pt idx="29">
                  <c:v>0.40884790503753038</c:v>
                </c:pt>
                <c:pt idx="30">
                  <c:v>0.41955644437206563</c:v>
                </c:pt>
                <c:pt idx="31">
                  <c:v>0.41041099640630235</c:v>
                </c:pt>
                <c:pt idx="32">
                  <c:v>0.40353784711425855</c:v>
                </c:pt>
                <c:pt idx="33">
                  <c:v>0.37776746758530899</c:v>
                </c:pt>
                <c:pt idx="34">
                  <c:v>0.37587428059691896</c:v>
                </c:pt>
                <c:pt idx="35">
                  <c:v>0.3858701635762985</c:v>
                </c:pt>
                <c:pt idx="36">
                  <c:v>0.37720787222443708</c:v>
                </c:pt>
                <c:pt idx="37">
                  <c:v>0.36888008866099853</c:v>
                </c:pt>
                <c:pt idx="38">
                  <c:v>0.37162846329623717</c:v>
                </c:pt>
                <c:pt idx="39">
                  <c:v>0.37090663898799514</c:v>
                </c:pt>
                <c:pt idx="40">
                  <c:v>0.3693992727431244</c:v>
                </c:pt>
                <c:pt idx="41">
                  <c:v>0.376513245800284</c:v>
                </c:pt>
                <c:pt idx="42">
                  <c:v>0.37186232656823237</c:v>
                </c:pt>
                <c:pt idx="43">
                  <c:v>0.37968881634872614</c:v>
                </c:pt>
                <c:pt idx="44">
                  <c:v>0.37322342634633526</c:v>
                </c:pt>
                <c:pt idx="45">
                  <c:v>0.37625666407430819</c:v>
                </c:pt>
                <c:pt idx="46">
                  <c:v>0.37318387001884262</c:v>
                </c:pt>
                <c:pt idx="47">
                  <c:v>0.37123289305938306</c:v>
                </c:pt>
                <c:pt idx="48">
                  <c:v>0.37208744223614837</c:v>
                </c:pt>
                <c:pt idx="49">
                  <c:v>0.36669556577921858</c:v>
                </c:pt>
                <c:pt idx="50">
                  <c:v>0.3596816474450365</c:v>
                </c:pt>
                <c:pt idx="51">
                  <c:v>0.35079426067474956</c:v>
                </c:pt>
                <c:pt idx="52">
                  <c:v>0.34023980118826019</c:v>
                </c:pt>
                <c:pt idx="53">
                  <c:v>0.33449681843359719</c:v>
                </c:pt>
                <c:pt idx="54">
                  <c:v>0.33238616030693491</c:v>
                </c:pt>
                <c:pt idx="55">
                  <c:v>0.33465671542756259</c:v>
                </c:pt>
                <c:pt idx="56">
                  <c:v>0.32354776979255623</c:v>
                </c:pt>
                <c:pt idx="57">
                  <c:v>0.32521604685202427</c:v>
                </c:pt>
                <c:pt idx="58">
                  <c:v>0.31982259781828498</c:v>
                </c:pt>
                <c:pt idx="59">
                  <c:v>0.31585221999887103</c:v>
                </c:pt>
                <c:pt idx="60">
                  <c:v>0.30115591552496629</c:v>
                </c:pt>
                <c:pt idx="61">
                  <c:v>0.31160807716692546</c:v>
                </c:pt>
                <c:pt idx="62">
                  <c:v>0.31636265710423556</c:v>
                </c:pt>
                <c:pt idx="63">
                  <c:v>0.32522763385920811</c:v>
                </c:pt>
                <c:pt idx="64">
                  <c:v>0.31904070890424513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B4D-447F-AD90-1051835C5501}"/>
            </c:ext>
          </c:extLst>
        </c:ser>
        <c:ser>
          <c:idx val="3"/>
          <c:order val="3"/>
          <c:tx>
            <c:strRef>
              <c:f>'[Table_2.1_Energy_Consumption_by_Sector.xls]Annual Data (2)'!$I$11</c:f>
              <c:strCache>
                <c:ptCount val="1"/>
                <c:pt idx="0">
                  <c:v>Transportation</c:v>
                </c:pt>
              </c:strCache>
            </c:strRef>
          </c:tx>
          <c:spPr>
            <a:ln>
              <a:solidFill>
                <a:schemeClr val="accent5"/>
              </a:solidFill>
              <a:prstDash val="dash"/>
            </a:ln>
          </c:spPr>
          <c:marker>
            <c:symbol val="none"/>
          </c:marker>
          <c:xVal>
            <c:numRef>
              <c:f>'[Table_2.1_Energy_Consumption_by_Sector.xls]Annual Data (2)'!$A$13:$A$77</c:f>
              <c:numCache>
                <c:formatCode>General</c:formatCode>
                <c:ptCount val="65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  <c:pt idx="62">
                  <c:v>2011</c:v>
                </c:pt>
                <c:pt idx="63">
                  <c:v>2012</c:v>
                </c:pt>
                <c:pt idx="64">
                  <c:v>2013</c:v>
                </c:pt>
              </c:numCache>
            </c:numRef>
          </c:xVal>
          <c:yVal>
            <c:numRef>
              <c:f>'[Table_2.1_Energy_Consumption_by_Sector.xls]Annual Data (2)'!$H$13:$H$77</c:f>
              <c:numCache>
                <c:formatCode>General</c:formatCode>
                <c:ptCount val="65"/>
                <c:pt idx="0">
                  <c:v>0.24983237967271271</c:v>
                </c:pt>
                <c:pt idx="1">
                  <c:v>0.24533539166312882</c:v>
                </c:pt>
                <c:pt idx="2">
                  <c:v>0.24454710508970759</c:v>
                </c:pt>
                <c:pt idx="3">
                  <c:v>0.24498734278831472</c:v>
                </c:pt>
                <c:pt idx="4">
                  <c:v>0.24221826258106183</c:v>
                </c:pt>
                <c:pt idx="5">
                  <c:v>0.24297945309230379</c:v>
                </c:pt>
                <c:pt idx="6">
                  <c:v>0.23752019220268539</c:v>
                </c:pt>
                <c:pt idx="7">
                  <c:v>0.23612838280518111</c:v>
                </c:pt>
                <c:pt idx="8">
                  <c:v>0.23682544692049856</c:v>
                </c:pt>
                <c:pt idx="9">
                  <c:v>0.2402231786229079</c:v>
                </c:pt>
                <c:pt idx="10">
                  <c:v>0.23808485224287773</c:v>
                </c:pt>
                <c:pt idx="11">
                  <c:v>0.23501388609949483</c:v>
                </c:pt>
                <c:pt idx="12">
                  <c:v>0.23545332937366498</c:v>
                </c:pt>
                <c:pt idx="13">
                  <c:v>0.23458743121508299</c:v>
                </c:pt>
                <c:pt idx="14">
                  <c:v>0.2347455729718248</c:v>
                </c:pt>
                <c:pt idx="15">
                  <c:v>0.2315363521317505</c:v>
                </c:pt>
                <c:pt idx="16">
                  <c:v>0.23016672720231923</c:v>
                </c:pt>
                <c:pt idx="17">
                  <c:v>0.22977091093516627</c:v>
                </c:pt>
                <c:pt idx="18">
                  <c:v>0.23346384566984252</c:v>
                </c:pt>
                <c:pt idx="19">
                  <c:v>0.23817820110315058</c:v>
                </c:pt>
                <c:pt idx="20">
                  <c:v>0.23632915648210545</c:v>
                </c:pt>
                <c:pt idx="21">
                  <c:v>0.23730316159781362</c:v>
                </c:pt>
                <c:pt idx="22">
                  <c:v>0.24147468948409062</c:v>
                </c:pt>
                <c:pt idx="23">
                  <c:v>0.24374481920070651</c:v>
                </c:pt>
                <c:pt idx="24">
                  <c:v>0.24592854814557796</c:v>
                </c:pt>
                <c:pt idx="25">
                  <c:v>0.24499511366381463</c:v>
                </c:pt>
                <c:pt idx="26">
                  <c:v>0.25352763602936573</c:v>
                </c:pt>
                <c:pt idx="27">
                  <c:v>0.25140956558426336</c:v>
                </c:pt>
                <c:pt idx="28">
                  <c:v>0.25424899754788688</c:v>
                </c:pt>
                <c:pt idx="29">
                  <c:v>0.25787316201996524</c:v>
                </c:pt>
                <c:pt idx="30">
                  <c:v>0.2531769787113759</c:v>
                </c:pt>
                <c:pt idx="31">
                  <c:v>0.25230601618606291</c:v>
                </c:pt>
                <c:pt idx="32">
                  <c:v>0.25640646512821841</c:v>
                </c:pt>
                <c:pt idx="33">
                  <c:v>0.26114146142669031</c:v>
                </c:pt>
                <c:pt idx="34">
                  <c:v>0.26279931828951414</c:v>
                </c:pt>
                <c:pt idx="35">
                  <c:v>0.25649392801550885</c:v>
                </c:pt>
                <c:pt idx="36">
                  <c:v>0.26295700808398642</c:v>
                </c:pt>
                <c:pt idx="37">
                  <c:v>0.27122762331026501</c:v>
                </c:pt>
                <c:pt idx="38">
                  <c:v>0.27157077647843153</c:v>
                </c:pt>
                <c:pt idx="39">
                  <c:v>0.26983370115227362</c:v>
                </c:pt>
                <c:pt idx="40">
                  <c:v>0.26511388118590051</c:v>
                </c:pt>
                <c:pt idx="41">
                  <c:v>0.26536773020782189</c:v>
                </c:pt>
                <c:pt idx="42">
                  <c:v>0.26194363857337061</c:v>
                </c:pt>
                <c:pt idx="43">
                  <c:v>0.26129977979197433</c:v>
                </c:pt>
                <c:pt idx="44">
                  <c:v>0.26043533772680655</c:v>
                </c:pt>
                <c:pt idx="45">
                  <c:v>0.26226863756250313</c:v>
                </c:pt>
                <c:pt idx="46">
                  <c:v>0.26196386207215056</c:v>
                </c:pt>
                <c:pt idx="47">
                  <c:v>0.25991042883076848</c:v>
                </c:pt>
                <c:pt idx="48">
                  <c:v>0.26161752832790858</c:v>
                </c:pt>
                <c:pt idx="49">
                  <c:v>0.26580430435053126</c:v>
                </c:pt>
                <c:pt idx="50">
                  <c:v>0.26847416914907007</c:v>
                </c:pt>
                <c:pt idx="51">
                  <c:v>0.26866910477779909</c:v>
                </c:pt>
                <c:pt idx="52">
                  <c:v>0.2732223108678668</c:v>
                </c:pt>
                <c:pt idx="53">
                  <c:v>0.2748914971611337</c:v>
                </c:pt>
                <c:pt idx="54">
                  <c:v>0.27483921170542336</c:v>
                </c:pt>
                <c:pt idx="55">
                  <c:v>0.27850678059228223</c:v>
                </c:pt>
                <c:pt idx="56">
                  <c:v>0.28273408073538903</c:v>
                </c:pt>
                <c:pt idx="57">
                  <c:v>0.28937315545814862</c:v>
                </c:pt>
                <c:pt idx="58">
                  <c:v>0.28737641949519488</c:v>
                </c:pt>
                <c:pt idx="59">
                  <c:v>0.28027776240505853</c:v>
                </c:pt>
                <c:pt idx="60">
                  <c:v>0.286560485641567</c:v>
                </c:pt>
                <c:pt idx="61">
                  <c:v>0.28115850861157443</c:v>
                </c:pt>
                <c:pt idx="62">
                  <c:v>0.27945310414559171</c:v>
                </c:pt>
                <c:pt idx="63">
                  <c:v>0.28157629981041543</c:v>
                </c:pt>
                <c:pt idx="64">
                  <c:v>0.27889834252673512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B4D-447F-AD90-1051835C5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099144"/>
        <c:axId val="132121992"/>
      </c:scatterChart>
      <c:valAx>
        <c:axId val="131099144"/>
        <c:scaling>
          <c:orientation val="minMax"/>
          <c:max val="2013"/>
          <c:min val="1950"/>
        </c:scaling>
        <c:delete val="0"/>
        <c:axPos val="b"/>
        <c:numFmt formatCode="General" sourceLinked="1"/>
        <c:majorTickMark val="in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2121992"/>
        <c:crosses val="autoZero"/>
        <c:crossBetween val="midCat"/>
      </c:valAx>
      <c:valAx>
        <c:axId val="132121992"/>
        <c:scaling>
          <c:orientation val="minMax"/>
        </c:scaling>
        <c:delete val="0"/>
        <c:axPos val="l"/>
        <c:numFmt formatCode="0%" sourceLinked="0"/>
        <c:majorTickMark val="in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10991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045365902704898"/>
          <c:y val="0.74958436989734656"/>
          <c:w val="0.44915005958352294"/>
          <c:h val="0.13189582033281935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Payback</a:t>
            </a:r>
            <a:r>
              <a:rPr lang="en-US" sz="2000" b="1" baseline="0" dirty="0"/>
              <a:t> Period - LED </a:t>
            </a:r>
            <a:r>
              <a:rPr lang="en-US" sz="2000" b="1" baseline="0" dirty="0" smtClean="0"/>
              <a:t>Bulbs</a:t>
            </a:r>
            <a:endParaRPr lang="en-US" sz="2000" b="1" dirty="0"/>
          </a:p>
        </c:rich>
      </c:tx>
      <c:layout>
        <c:manualLayout>
          <c:xMode val="edge"/>
          <c:yMode val="edge"/>
          <c:x val="0.36023544924125195"/>
          <c:y val="1.06744307040333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044872578023634"/>
          <c:y val="1.9617381027675532E-2"/>
          <c:w val="0.84223102124704818"/>
          <c:h val="0.96076523794464896"/>
        </c:manualLayout>
      </c:layout>
      <c:scatterChart>
        <c:scatterStyle val="smoothMarker"/>
        <c:varyColors val="0"/>
        <c:ser>
          <c:idx val="3"/>
          <c:order val="0"/>
          <c:tx>
            <c:strRef>
              <c:f>Sheet1!$B$86</c:f>
              <c:strCache>
                <c:ptCount val="1"/>
                <c:pt idx="0">
                  <c:v>LED Bulbs</c:v>
                </c:pt>
              </c:strCache>
            </c:strRef>
          </c:tx>
          <c:spPr>
            <a:ln w="38100" cap="rnd">
              <a:solidFill>
                <a:srgbClr val="CC5D12"/>
              </a:solidFill>
              <a:round/>
            </a:ln>
            <a:effectLst/>
          </c:spPr>
          <c:marker>
            <c:symbol val="none"/>
          </c:marker>
          <c:xVal>
            <c:numRef>
              <c:f>Sheet1!$A$88:$A$108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Sheet1!$B$88:$B$108</c:f>
              <c:numCache>
                <c:formatCode>_("$"* #,##0.00_);_("$"* \(#,##0.00\);_("$"* "-"??_);_(@_)</c:formatCode>
                <c:ptCount val="21"/>
                <c:pt idx="0" formatCode="_-&quot;$&quot;* #,##0.00_-;\-&quot;$&quot;* #,##0.00_-;_-&quot;$&quot;* &quot;-&quot;??_-;_-@_-">
                  <c:v>-957</c:v>
                </c:pt>
                <c:pt idx="1">
                  <c:v>-257.88</c:v>
                </c:pt>
                <c:pt idx="2">
                  <c:v>441.24</c:v>
                </c:pt>
                <c:pt idx="3">
                  <c:v>1140.3600000000001</c:v>
                </c:pt>
                <c:pt idx="4">
                  <c:v>1839.48</c:v>
                </c:pt>
                <c:pt idx="5">
                  <c:v>2538.6</c:v>
                </c:pt>
                <c:pt idx="6">
                  <c:v>3237.72</c:v>
                </c:pt>
                <c:pt idx="7">
                  <c:v>3936.8399999999997</c:v>
                </c:pt>
                <c:pt idx="8">
                  <c:v>4635.96</c:v>
                </c:pt>
                <c:pt idx="9">
                  <c:v>5335.08</c:v>
                </c:pt>
                <c:pt idx="10">
                  <c:v>6034.2</c:v>
                </c:pt>
                <c:pt idx="11">
                  <c:v>6733.32</c:v>
                </c:pt>
                <c:pt idx="12">
                  <c:v>7432.44</c:v>
                </c:pt>
                <c:pt idx="13">
                  <c:v>8131.5599999999995</c:v>
                </c:pt>
                <c:pt idx="14">
                  <c:v>8830.68</c:v>
                </c:pt>
                <c:pt idx="15">
                  <c:v>9529.8000000000011</c:v>
                </c:pt>
                <c:pt idx="16">
                  <c:v>10228.920000000002</c:v>
                </c:pt>
                <c:pt idx="17">
                  <c:v>10928.040000000003</c:v>
                </c:pt>
                <c:pt idx="18">
                  <c:v>11627.160000000003</c:v>
                </c:pt>
                <c:pt idx="19">
                  <c:v>12326.280000000004</c:v>
                </c:pt>
                <c:pt idx="20">
                  <c:v>13025.400000000005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950976"/>
        <c:axId val="493951368"/>
      </c:scatterChart>
      <c:valAx>
        <c:axId val="493950976"/>
        <c:scaling>
          <c:orientation val="minMax"/>
          <c:max val="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Years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381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951368"/>
        <c:crosses val="autoZero"/>
        <c:crossBetween val="midCat"/>
      </c:valAx>
      <c:valAx>
        <c:axId val="4939513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USD</a:t>
                </a:r>
                <a:r>
                  <a:rPr lang="en-US" sz="2000" b="1" baseline="0"/>
                  <a:t> [$]</a:t>
                </a:r>
                <a:endParaRPr lang="en-US" sz="20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0"/>
        <c:majorTickMark val="in"/>
        <c:minorTickMark val="none"/>
        <c:tickLblPos val="nextTo"/>
        <c:spPr>
          <a:noFill/>
          <a:ln w="381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950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Low to</a:t>
            </a:r>
            <a:r>
              <a:rPr lang="en-US" baseline="0" dirty="0" smtClean="0"/>
              <a:t> High Payback Period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$599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$649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$12500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$585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$529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$2475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$2162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$1095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$6300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$890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$500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$44640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$28840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$34000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$3900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$1528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7F01-43BF-8622-238BA4E093DF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/>
                      <a:t>$649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7F01-43BF-8622-238BA4E093D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'[Net Zero Seminar.xlsx]Sheet1'!$A$39:$R$39</c:f>
              <c:strCache>
                <c:ptCount val="18"/>
                <c:pt idx="0">
                  <c:v>Lifestyle</c:v>
                </c:pt>
                <c:pt idx="1">
                  <c:v>LED Bulbs</c:v>
                </c:pt>
                <c:pt idx="2">
                  <c:v>Oven (electric)</c:v>
                </c:pt>
                <c:pt idx="3">
                  <c:v>Dryer</c:v>
                </c:pt>
                <c:pt idx="4">
                  <c:v>Biomass (wood stove)</c:v>
                </c:pt>
                <c:pt idx="5">
                  <c:v>Kitchen Appliances</c:v>
                </c:pt>
                <c:pt idx="6">
                  <c:v>Insulation</c:v>
                </c:pt>
                <c:pt idx="7">
                  <c:v>Water Heater</c:v>
                </c:pt>
                <c:pt idx="8">
                  <c:v>Fridge</c:v>
                </c:pt>
                <c:pt idx="9">
                  <c:v>Solar Absorbers</c:v>
                </c:pt>
                <c:pt idx="10">
                  <c:v>Washing Machine</c:v>
                </c:pt>
                <c:pt idx="11">
                  <c:v>Freezer</c:v>
                </c:pt>
                <c:pt idx="12">
                  <c:v>Solar</c:v>
                </c:pt>
                <c:pt idx="13">
                  <c:v>Geothermal</c:v>
                </c:pt>
                <c:pt idx="14">
                  <c:v>Wind</c:v>
                </c:pt>
                <c:pt idx="15">
                  <c:v>Windows</c:v>
                </c:pt>
                <c:pt idx="16">
                  <c:v>Stove</c:v>
                </c:pt>
                <c:pt idx="17">
                  <c:v>Oven (gas)</c:v>
                </c:pt>
              </c:strCache>
            </c:strRef>
          </c:cat>
          <c:val>
            <c:numRef>
              <c:f>'[Net Zero Seminar.xlsx]Sheet1'!$A$40:$R$40</c:f>
              <c:numCache>
                <c:formatCode>General</c:formatCode>
                <c:ptCount val="18"/>
                <c:pt idx="0">
                  <c:v>0</c:v>
                </c:pt>
                <c:pt idx="1">
                  <c:v>1.96</c:v>
                </c:pt>
                <c:pt idx="2">
                  <c:v>3.42</c:v>
                </c:pt>
                <c:pt idx="3">
                  <c:v>5.35</c:v>
                </c:pt>
                <c:pt idx="4">
                  <c:v>5</c:v>
                </c:pt>
                <c:pt idx="5">
                  <c:v>5.88</c:v>
                </c:pt>
                <c:pt idx="6">
                  <c:v>12.05</c:v>
                </c:pt>
                <c:pt idx="7">
                  <c:v>16.28</c:v>
                </c:pt>
                <c:pt idx="8">
                  <c:v>21.25</c:v>
                </c:pt>
                <c:pt idx="9">
                  <c:v>23.94</c:v>
                </c:pt>
                <c:pt idx="10">
                  <c:v>25.06</c:v>
                </c:pt>
                <c:pt idx="11">
                  <c:v>28.74</c:v>
                </c:pt>
                <c:pt idx="12">
                  <c:v>30.38</c:v>
                </c:pt>
                <c:pt idx="13">
                  <c:v>31.05</c:v>
                </c:pt>
                <c:pt idx="14">
                  <c:v>40.479999999999997</c:v>
                </c:pt>
                <c:pt idx="15">
                  <c:v>45.73</c:v>
                </c:pt>
                <c:pt idx="16" formatCode="0.00">
                  <c:v>49.39</c:v>
                </c:pt>
                <c:pt idx="17">
                  <c:v>146.13999999999999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F01-43BF-8622-238BA4E093D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86252816"/>
        <c:axId val="129912592"/>
      </c:barChart>
      <c:catAx>
        <c:axId val="286252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Technology</a:t>
                </a:r>
              </a:p>
            </c:rich>
          </c:tx>
          <c:overlay val="0"/>
        </c:title>
        <c:numFmt formatCode="General" sourceLinked="0"/>
        <c:majorTickMark val="in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9912592"/>
        <c:crosses val="autoZero"/>
        <c:auto val="1"/>
        <c:lblAlgn val="ctr"/>
        <c:lblOffset val="100"/>
        <c:noMultiLvlLbl val="0"/>
      </c:catAx>
      <c:valAx>
        <c:axId val="129912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 smtClean="0">
                    <a:effectLst/>
                  </a:rPr>
                  <a:t>Payback Period [Years]</a:t>
                </a:r>
                <a:endParaRPr lang="en-US" sz="2000" dirty="0" smtClean="0">
                  <a:effectLst/>
                </a:endParaRP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86252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 smtClean="0">
                <a:effectLst/>
              </a:rPr>
              <a:t>High to Low Investment Cost</a:t>
            </a:r>
            <a:endParaRPr lang="en-US" dirty="0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$44640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$34000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$28840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$12500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$6300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$3900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$2475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$2162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$1528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$1095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$890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$649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$599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$585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$529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$500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0CA6-494C-9DF7-013B2EFEF265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/>
                      <a:t>$0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0CA6-494C-9DF7-013B2EFEF26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'[Net Zero Seminar.xlsx]Sheet2'!$A$43:$Q$43</c:f>
              <c:strCache>
                <c:ptCount val="17"/>
                <c:pt idx="0">
                  <c:v>Solar</c:v>
                </c:pt>
                <c:pt idx="1">
                  <c:v>Wind</c:v>
                </c:pt>
                <c:pt idx="2">
                  <c:v>Geothermal</c:v>
                </c:pt>
                <c:pt idx="3">
                  <c:v>Biomass (wood stove)</c:v>
                </c:pt>
                <c:pt idx="4">
                  <c:v>Solar Absorbers</c:v>
                </c:pt>
                <c:pt idx="5">
                  <c:v>Windows</c:v>
                </c:pt>
                <c:pt idx="6">
                  <c:v>Insulation</c:v>
                </c:pt>
                <c:pt idx="7">
                  <c:v>Water Heater</c:v>
                </c:pt>
                <c:pt idx="8">
                  <c:v>Stove</c:v>
                </c:pt>
                <c:pt idx="9">
                  <c:v>Fridge</c:v>
                </c:pt>
                <c:pt idx="10">
                  <c:v>Washing Machine</c:v>
                </c:pt>
                <c:pt idx="11">
                  <c:v>Oven (gas)</c:v>
                </c:pt>
                <c:pt idx="12">
                  <c:v>LED Bulbs</c:v>
                </c:pt>
                <c:pt idx="13">
                  <c:v>Dryer</c:v>
                </c:pt>
                <c:pt idx="14">
                  <c:v>Kitchen Appliances</c:v>
                </c:pt>
                <c:pt idx="15">
                  <c:v>Freezer</c:v>
                </c:pt>
                <c:pt idx="16">
                  <c:v>Lifestyle</c:v>
                </c:pt>
              </c:strCache>
            </c:strRef>
          </c:cat>
          <c:val>
            <c:numRef>
              <c:f>'[Net Zero Seminar.xlsx]Sheet2'!$A$44:$Q$44</c:f>
              <c:numCache>
                <c:formatCode>General</c:formatCode>
                <c:ptCount val="17"/>
                <c:pt idx="0">
                  <c:v>30.38</c:v>
                </c:pt>
                <c:pt idx="1">
                  <c:v>40.479999999999997</c:v>
                </c:pt>
                <c:pt idx="2">
                  <c:v>40.99</c:v>
                </c:pt>
                <c:pt idx="3">
                  <c:v>5</c:v>
                </c:pt>
                <c:pt idx="4">
                  <c:v>23.94</c:v>
                </c:pt>
                <c:pt idx="5">
                  <c:v>45.73</c:v>
                </c:pt>
                <c:pt idx="6">
                  <c:v>12.05</c:v>
                </c:pt>
                <c:pt idx="7">
                  <c:v>16.28</c:v>
                </c:pt>
                <c:pt idx="8" formatCode="0.00">
                  <c:v>49.39</c:v>
                </c:pt>
                <c:pt idx="9">
                  <c:v>21.25</c:v>
                </c:pt>
                <c:pt idx="10">
                  <c:v>25.06</c:v>
                </c:pt>
                <c:pt idx="11">
                  <c:v>146.13999999999999</c:v>
                </c:pt>
                <c:pt idx="12">
                  <c:v>1.96</c:v>
                </c:pt>
                <c:pt idx="13">
                  <c:v>5.35</c:v>
                </c:pt>
                <c:pt idx="14">
                  <c:v>5.88</c:v>
                </c:pt>
                <c:pt idx="15">
                  <c:v>28.74</c:v>
                </c:pt>
                <c:pt idx="1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CA6-494C-9DF7-013B2EFEF2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9421784"/>
        <c:axId val="129050576"/>
      </c:barChart>
      <c:catAx>
        <c:axId val="129421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Technology Implementation</a:t>
                </a:r>
              </a:p>
            </c:rich>
          </c:tx>
          <c:overlay val="0"/>
        </c:title>
        <c:numFmt formatCode="General" sourceLinked="0"/>
        <c:majorTickMark val="in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9050576"/>
        <c:crosses val="autoZero"/>
        <c:auto val="1"/>
        <c:lblAlgn val="ctr"/>
        <c:lblOffset val="100"/>
        <c:noMultiLvlLbl val="0"/>
      </c:catAx>
      <c:valAx>
        <c:axId val="12905057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smtClean="0">
                    <a:effectLst/>
                  </a:rPr>
                  <a:t>Payback Period [Years]</a:t>
                </a:r>
                <a:endParaRPr lang="en-US" sz="2000" dirty="0">
                  <a:effectLst/>
                </a:endParaRP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94217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02E-4FB3-8162-9448C6421AA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$599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02E-4FB3-8162-9448C6421AA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$550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02E-4FB3-8162-9448C6421AA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$585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02E-4FB3-8162-9448C6421AA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$529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02E-4FB3-8162-9448C6421AA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$1095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02E-4FB3-8162-9448C6421AA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$890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02E-4FB3-8162-9448C6421AA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$500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02E-4FB3-8162-9448C6421AA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$44640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E02E-4FB3-8162-9448C6421AA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$34000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02E-4FB3-8162-9448C6421AA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'[Net Zero Seminar.xlsx]Sheet1'!$C$34:$L$34</c:f>
              <c:strCache>
                <c:ptCount val="10"/>
                <c:pt idx="0">
                  <c:v>Lifestyle</c:v>
                </c:pt>
                <c:pt idx="1">
                  <c:v>LED Bulbs</c:v>
                </c:pt>
                <c:pt idx="2">
                  <c:v>Oven</c:v>
                </c:pt>
                <c:pt idx="3">
                  <c:v>Dryer</c:v>
                </c:pt>
                <c:pt idx="4">
                  <c:v>Kitchen Appliances</c:v>
                </c:pt>
                <c:pt idx="5">
                  <c:v>Fridge</c:v>
                </c:pt>
                <c:pt idx="6">
                  <c:v>Washing Machine</c:v>
                </c:pt>
                <c:pt idx="7">
                  <c:v>Freezer</c:v>
                </c:pt>
                <c:pt idx="8">
                  <c:v>Solar</c:v>
                </c:pt>
                <c:pt idx="9">
                  <c:v>Wind</c:v>
                </c:pt>
              </c:strCache>
            </c:strRef>
          </c:cat>
          <c:val>
            <c:numRef>
              <c:f>'[Net Zero Seminar.xlsx]Sheet1'!$C$35:$L$35</c:f>
              <c:numCache>
                <c:formatCode>General</c:formatCode>
                <c:ptCount val="10"/>
                <c:pt idx="0">
                  <c:v>0</c:v>
                </c:pt>
                <c:pt idx="1">
                  <c:v>1.96</c:v>
                </c:pt>
                <c:pt idx="2">
                  <c:v>3.42</c:v>
                </c:pt>
                <c:pt idx="3">
                  <c:v>5.35</c:v>
                </c:pt>
                <c:pt idx="4">
                  <c:v>5.88</c:v>
                </c:pt>
                <c:pt idx="5">
                  <c:v>21.25</c:v>
                </c:pt>
                <c:pt idx="6">
                  <c:v>25.06</c:v>
                </c:pt>
                <c:pt idx="7">
                  <c:v>28.74</c:v>
                </c:pt>
                <c:pt idx="8">
                  <c:v>30.38</c:v>
                </c:pt>
                <c:pt idx="9">
                  <c:v>40.479999999999997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02E-4FB3-8162-9448C6421AA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9049400"/>
        <c:axId val="129051360"/>
      </c:barChart>
      <c:catAx>
        <c:axId val="129049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 dirty="0"/>
                  <a:t>Technology</a:t>
                </a:r>
              </a:p>
            </c:rich>
          </c:tx>
          <c:overlay val="0"/>
        </c:title>
        <c:numFmt formatCode="General" sourceLinked="0"/>
        <c:majorTickMark val="in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9051360"/>
        <c:crosses val="autoZero"/>
        <c:auto val="1"/>
        <c:lblAlgn val="ctr"/>
        <c:lblOffset val="100"/>
        <c:noMultiLvlLbl val="0"/>
      </c:catAx>
      <c:valAx>
        <c:axId val="1290513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smtClean="0">
                    <a:effectLst/>
                  </a:rPr>
                  <a:t>Payback Period [Years]</a:t>
                </a:r>
                <a:endParaRPr lang="en-US" sz="2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1592424943612437E-2"/>
              <c:y val="0.13037580662486223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9049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$12500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1CB-4BC6-9C98-1666382943D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$2475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1CB-4BC6-9C98-1666382943D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$2162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1CB-4BC6-9C98-1666382943D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$900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1CB-4BC6-9C98-1666382943D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$6300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1CB-4BC6-9C98-1666382943D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$28840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1CB-4BC6-9C98-1666382943D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$3912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1CB-4BC6-9C98-1666382943D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$1528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1CB-4BC6-9C98-1666382943D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$649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1CB-4BC6-9C98-1666382943D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'[Net Zero Seminar.xlsx]Sheet1'!$N$34:$V$34</c:f>
              <c:strCache>
                <c:ptCount val="9"/>
                <c:pt idx="0">
                  <c:v>Biomass (wood stove)</c:v>
                </c:pt>
                <c:pt idx="1">
                  <c:v>Insulation</c:v>
                </c:pt>
                <c:pt idx="2">
                  <c:v>Water Heater</c:v>
                </c:pt>
                <c:pt idx="3">
                  <c:v>Dryer</c:v>
                </c:pt>
                <c:pt idx="4">
                  <c:v>Solar Absorbers</c:v>
                </c:pt>
                <c:pt idx="5">
                  <c:v>Geothermal</c:v>
                </c:pt>
                <c:pt idx="6">
                  <c:v>Windows</c:v>
                </c:pt>
                <c:pt idx="7">
                  <c:v>Stove</c:v>
                </c:pt>
                <c:pt idx="8">
                  <c:v>Oven </c:v>
                </c:pt>
              </c:strCache>
            </c:strRef>
          </c:cat>
          <c:val>
            <c:numRef>
              <c:f>'[Net Zero Seminar.xlsx]Sheet1'!$N$35:$V$35</c:f>
              <c:numCache>
                <c:formatCode>General</c:formatCode>
                <c:ptCount val="9"/>
                <c:pt idx="0">
                  <c:v>5</c:v>
                </c:pt>
                <c:pt idx="1">
                  <c:v>12.05</c:v>
                </c:pt>
                <c:pt idx="2">
                  <c:v>16.28</c:v>
                </c:pt>
                <c:pt idx="3">
                  <c:v>16.48</c:v>
                </c:pt>
                <c:pt idx="4">
                  <c:v>23.94</c:v>
                </c:pt>
                <c:pt idx="5">
                  <c:v>40.99</c:v>
                </c:pt>
                <c:pt idx="6">
                  <c:v>45.73</c:v>
                </c:pt>
                <c:pt idx="7" formatCode="0.00">
                  <c:v>49.385908209437616</c:v>
                </c:pt>
                <c:pt idx="8">
                  <c:v>146.13999999999999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1CB-4BC6-9C98-1666382943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9052144"/>
        <c:axId val="132211160"/>
      </c:barChart>
      <c:catAx>
        <c:axId val="1290521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Technology</a:t>
                </a:r>
              </a:p>
            </c:rich>
          </c:tx>
          <c:overlay val="0"/>
        </c:title>
        <c:numFmt formatCode="General" sourceLinked="0"/>
        <c:majorTickMark val="in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2211160"/>
        <c:crosses val="autoZero"/>
        <c:auto val="1"/>
        <c:lblAlgn val="ctr"/>
        <c:lblOffset val="100"/>
        <c:noMultiLvlLbl val="0"/>
      </c:catAx>
      <c:valAx>
        <c:axId val="1322111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smtClean="0">
                    <a:effectLst/>
                  </a:rPr>
                  <a:t>Payback Period [Years]</a:t>
                </a:r>
                <a:endParaRPr lang="en-US" sz="2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1752137740774762E-2"/>
              <c:y val="0.15505941160555481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29052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Payback</a:t>
            </a:r>
            <a:r>
              <a:rPr lang="en-US" sz="2000" b="1" baseline="0"/>
              <a:t> Period - Renewable Energy</a:t>
            </a:r>
            <a:endParaRPr lang="en-US" sz="2000" b="1"/>
          </a:p>
        </c:rich>
      </c:tx>
      <c:layout>
        <c:manualLayout>
          <c:xMode val="edge"/>
          <c:yMode val="edge"/>
          <c:x val="0.36023544924125195"/>
          <c:y val="1.06744307040333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11236876640423"/>
          <c:y val="1.9617381027675532E-2"/>
          <c:w val="0.86467396653543305"/>
          <c:h val="0.96076523794464896"/>
        </c:manualLayout>
      </c:layout>
      <c:scatterChart>
        <c:scatterStyle val="smoothMarker"/>
        <c:varyColors val="0"/>
        <c:ser>
          <c:idx val="3"/>
          <c:order val="0"/>
          <c:tx>
            <c:strRef>
              <c:f>Sheet1!$S$35</c:f>
              <c:strCache>
                <c:ptCount val="1"/>
                <c:pt idx="0">
                  <c:v>Geothermal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Sheet1!$N$37:$N$82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xVal>
          <c:yVal>
            <c:numRef>
              <c:f>Sheet1!$S$37:$S$82</c:f>
              <c:numCache>
                <c:formatCode>_("$"* #,##0.00_);_("$"* \(#,##0.00\);_("$"* "-"??_);_(@_)</c:formatCode>
                <c:ptCount val="46"/>
                <c:pt idx="0" formatCode="_-&quot;$&quot;* #,##0.00_-;\-&quot;$&quot;* #,##0.00_-;_-&quot;$&quot;* &quot;-&quot;??_-;_-@_-">
                  <c:v>-21845.4</c:v>
                </c:pt>
                <c:pt idx="1">
                  <c:v>-21141.806200000003</c:v>
                </c:pt>
                <c:pt idx="2">
                  <c:v>-20438.212400000004</c:v>
                </c:pt>
                <c:pt idx="3">
                  <c:v>-19734.618600000005</c:v>
                </c:pt>
                <c:pt idx="4">
                  <c:v>-19031.024800000007</c:v>
                </c:pt>
                <c:pt idx="5">
                  <c:v>-18327.431000000008</c:v>
                </c:pt>
                <c:pt idx="6">
                  <c:v>-17623.837200000009</c:v>
                </c:pt>
                <c:pt idx="7">
                  <c:v>-16920.24340000001</c:v>
                </c:pt>
                <c:pt idx="8">
                  <c:v>-16216.64960000001</c:v>
                </c:pt>
                <c:pt idx="9">
                  <c:v>-15513.055800000009</c:v>
                </c:pt>
                <c:pt idx="10">
                  <c:v>-14809.462000000009</c:v>
                </c:pt>
                <c:pt idx="11">
                  <c:v>-14105.868200000008</c:v>
                </c:pt>
                <c:pt idx="12">
                  <c:v>-13402.274400000008</c:v>
                </c:pt>
                <c:pt idx="13">
                  <c:v>-12698.680600000007</c:v>
                </c:pt>
                <c:pt idx="14">
                  <c:v>-11995.086800000006</c:v>
                </c:pt>
                <c:pt idx="15">
                  <c:v>-11291.493000000006</c:v>
                </c:pt>
                <c:pt idx="16">
                  <c:v>-10587.899200000005</c:v>
                </c:pt>
                <c:pt idx="17">
                  <c:v>-9884.3054000000047</c:v>
                </c:pt>
                <c:pt idx="18">
                  <c:v>-9180.7116000000042</c:v>
                </c:pt>
                <c:pt idx="19">
                  <c:v>-8477.1178000000036</c:v>
                </c:pt>
                <c:pt idx="20">
                  <c:v>-7773.5240000000031</c:v>
                </c:pt>
                <c:pt idx="21">
                  <c:v>-7069.9302000000025</c:v>
                </c:pt>
                <c:pt idx="22">
                  <c:v>-6366.336400000002</c:v>
                </c:pt>
                <c:pt idx="23">
                  <c:v>-5662.7426000000014</c:v>
                </c:pt>
                <c:pt idx="24">
                  <c:v>-4959.1488000000008</c:v>
                </c:pt>
                <c:pt idx="25">
                  <c:v>-4255.5550000000003</c:v>
                </c:pt>
                <c:pt idx="26">
                  <c:v>-3551.9612000000002</c:v>
                </c:pt>
                <c:pt idx="27">
                  <c:v>-2848.3674000000001</c:v>
                </c:pt>
                <c:pt idx="28">
                  <c:v>-2144.7736</c:v>
                </c:pt>
                <c:pt idx="29">
                  <c:v>-1441.1797999999999</c:v>
                </c:pt>
                <c:pt idx="30">
                  <c:v>-737.58599999999979</c:v>
                </c:pt>
                <c:pt idx="31">
                  <c:v>-33.992199999999684</c:v>
                </c:pt>
                <c:pt idx="32">
                  <c:v>669.60160000000042</c:v>
                </c:pt>
                <c:pt idx="33">
                  <c:v>1373.1954000000005</c:v>
                </c:pt>
                <c:pt idx="34">
                  <c:v>2076.7892000000006</c:v>
                </c:pt>
                <c:pt idx="35">
                  <c:v>2780.3830000000007</c:v>
                </c:pt>
                <c:pt idx="36">
                  <c:v>3483.9768000000008</c:v>
                </c:pt>
                <c:pt idx="37">
                  <c:v>4187.5706000000009</c:v>
                </c:pt>
                <c:pt idx="38">
                  <c:v>4891.1644000000015</c:v>
                </c:pt>
                <c:pt idx="39">
                  <c:v>5594.758200000002</c:v>
                </c:pt>
                <c:pt idx="40">
                  <c:v>6298.3520000000026</c:v>
                </c:pt>
                <c:pt idx="41">
                  <c:v>7001.9458000000031</c:v>
                </c:pt>
                <c:pt idx="42">
                  <c:v>7705.5396000000037</c:v>
                </c:pt>
                <c:pt idx="43">
                  <c:v>8409.1334000000043</c:v>
                </c:pt>
                <c:pt idx="44">
                  <c:v>9112.7272000000048</c:v>
                </c:pt>
                <c:pt idx="45">
                  <c:v>9816.3210000000054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Sheet1!$R$35</c:f>
              <c:strCache>
                <c:ptCount val="1"/>
                <c:pt idx="0">
                  <c:v>Solar Absorber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Sheet1!$N$37:$N$82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xVal>
          <c:yVal>
            <c:numRef>
              <c:f>Sheet1!$R$37:$R$82</c:f>
              <c:numCache>
                <c:formatCode>_("$"* #,##0.00_);_("$"* \(#,##0.00\);_("$"* "-"??_);_(@_)</c:formatCode>
                <c:ptCount val="46"/>
                <c:pt idx="0" formatCode="_-&quot;$&quot;* #,##0.00_-;\-&quot;$&quot;* #,##0.00_-;_-&quot;$&quot;* &quot;-&quot;??_-;_-@_-">
                  <c:v>-6300</c:v>
                </c:pt>
                <c:pt idx="1">
                  <c:v>-6036.8825999999999</c:v>
                </c:pt>
                <c:pt idx="2">
                  <c:v>-5773.7651999999998</c:v>
                </c:pt>
                <c:pt idx="3">
                  <c:v>-5510.6477999999997</c:v>
                </c:pt>
                <c:pt idx="4">
                  <c:v>-5247.5303999999996</c:v>
                </c:pt>
                <c:pt idx="5">
                  <c:v>-4984.4129999999996</c:v>
                </c:pt>
                <c:pt idx="6">
                  <c:v>-4721.2955999999995</c:v>
                </c:pt>
                <c:pt idx="7">
                  <c:v>-4458.1781999999994</c:v>
                </c:pt>
                <c:pt idx="8">
                  <c:v>-4195.0607999999993</c:v>
                </c:pt>
                <c:pt idx="9">
                  <c:v>-3931.9433999999992</c:v>
                </c:pt>
                <c:pt idx="10">
                  <c:v>-3668.8259999999991</c:v>
                </c:pt>
                <c:pt idx="11">
                  <c:v>-3405.708599999999</c:v>
                </c:pt>
                <c:pt idx="12">
                  <c:v>-3142.5911999999989</c:v>
                </c:pt>
                <c:pt idx="13">
                  <c:v>-2879.4737999999988</c:v>
                </c:pt>
                <c:pt idx="14">
                  <c:v>-2616.3563999999988</c:v>
                </c:pt>
                <c:pt idx="15">
                  <c:v>-2353.2389999999987</c:v>
                </c:pt>
                <c:pt idx="16">
                  <c:v>-2090.1215999999986</c:v>
                </c:pt>
                <c:pt idx="17">
                  <c:v>-1827.0041999999985</c:v>
                </c:pt>
                <c:pt idx="18">
                  <c:v>-1563.8867999999984</c:v>
                </c:pt>
                <c:pt idx="19">
                  <c:v>-1300.7693999999983</c:v>
                </c:pt>
                <c:pt idx="20">
                  <c:v>-1037.6519999999982</c:v>
                </c:pt>
                <c:pt idx="21">
                  <c:v>-774.53459999999825</c:v>
                </c:pt>
                <c:pt idx="22">
                  <c:v>-511.41719999999827</c:v>
                </c:pt>
                <c:pt idx="23">
                  <c:v>-248.2997999999983</c:v>
                </c:pt>
                <c:pt idx="24">
                  <c:v>14.817600000001676</c:v>
                </c:pt>
                <c:pt idx="25">
                  <c:v>277.93500000000165</c:v>
                </c:pt>
                <c:pt idx="26">
                  <c:v>541.05240000000163</c:v>
                </c:pt>
                <c:pt idx="27">
                  <c:v>804.1698000000016</c:v>
                </c:pt>
                <c:pt idx="28">
                  <c:v>1067.2872000000016</c:v>
                </c:pt>
                <c:pt idx="29">
                  <c:v>1330.4046000000017</c:v>
                </c:pt>
                <c:pt idx="30">
                  <c:v>1593.5220000000018</c:v>
                </c:pt>
                <c:pt idx="31">
                  <c:v>1856.6394000000018</c:v>
                </c:pt>
                <c:pt idx="32">
                  <c:v>2119.7568000000019</c:v>
                </c:pt>
                <c:pt idx="33">
                  <c:v>2382.874200000002</c:v>
                </c:pt>
                <c:pt idx="34">
                  <c:v>2645.9916000000021</c:v>
                </c:pt>
                <c:pt idx="35">
                  <c:v>2909.1090000000022</c:v>
                </c:pt>
                <c:pt idx="36">
                  <c:v>3172.2264000000023</c:v>
                </c:pt>
                <c:pt idx="37">
                  <c:v>3435.3438000000024</c:v>
                </c:pt>
                <c:pt idx="38">
                  <c:v>3698.4612000000025</c:v>
                </c:pt>
                <c:pt idx="39">
                  <c:v>3961.5786000000026</c:v>
                </c:pt>
                <c:pt idx="40">
                  <c:v>4224.6960000000026</c:v>
                </c:pt>
                <c:pt idx="41">
                  <c:v>4487.8134000000027</c:v>
                </c:pt>
                <c:pt idx="42">
                  <c:v>4750.9308000000028</c:v>
                </c:pt>
                <c:pt idx="43">
                  <c:v>5014.0482000000029</c:v>
                </c:pt>
                <c:pt idx="44">
                  <c:v>5277.165600000003</c:v>
                </c:pt>
                <c:pt idx="45">
                  <c:v>5540.2830000000031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Sheet1!$J$35</c:f>
              <c:strCache>
                <c:ptCount val="1"/>
                <c:pt idx="0">
                  <c:v>Wind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Sheet1!$A$37:$A$82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xVal>
          <c:yVal>
            <c:numRef>
              <c:f>Sheet1!$J$37:$J$82</c:f>
              <c:numCache>
                <c:formatCode>_("$"* #,##0.00_);_("$"* \(#,##0.00\);_("$"* "-"??_);_(@_)</c:formatCode>
                <c:ptCount val="46"/>
                <c:pt idx="0" formatCode="_-&quot;$&quot;* #,##0.00_-;\-&quot;$&quot;* #,##0.00_-;_-&quot;$&quot;* &quot;-&quot;??_-;_-@_-">
                  <c:v>-34000</c:v>
                </c:pt>
                <c:pt idx="1">
                  <c:v>-33160</c:v>
                </c:pt>
                <c:pt idx="2">
                  <c:v>-32320</c:v>
                </c:pt>
                <c:pt idx="3">
                  <c:v>-31480</c:v>
                </c:pt>
                <c:pt idx="4">
                  <c:v>-30640</c:v>
                </c:pt>
                <c:pt idx="5">
                  <c:v>-29800</c:v>
                </c:pt>
                <c:pt idx="6">
                  <c:v>-28960</c:v>
                </c:pt>
                <c:pt idx="7">
                  <c:v>-28120</c:v>
                </c:pt>
                <c:pt idx="8">
                  <c:v>-27280</c:v>
                </c:pt>
                <c:pt idx="9">
                  <c:v>-26440</c:v>
                </c:pt>
                <c:pt idx="10">
                  <c:v>-25600</c:v>
                </c:pt>
                <c:pt idx="11">
                  <c:v>-24760</c:v>
                </c:pt>
                <c:pt idx="12">
                  <c:v>-23920</c:v>
                </c:pt>
                <c:pt idx="13">
                  <c:v>-23080</c:v>
                </c:pt>
                <c:pt idx="14">
                  <c:v>-22240</c:v>
                </c:pt>
                <c:pt idx="15">
                  <c:v>-21400</c:v>
                </c:pt>
                <c:pt idx="16">
                  <c:v>-20560</c:v>
                </c:pt>
                <c:pt idx="17">
                  <c:v>-19720</c:v>
                </c:pt>
                <c:pt idx="18">
                  <c:v>-18880</c:v>
                </c:pt>
                <c:pt idx="19">
                  <c:v>-18040</c:v>
                </c:pt>
                <c:pt idx="20">
                  <c:v>-17200</c:v>
                </c:pt>
                <c:pt idx="21">
                  <c:v>-16360</c:v>
                </c:pt>
                <c:pt idx="22">
                  <c:v>-15520</c:v>
                </c:pt>
                <c:pt idx="23">
                  <c:v>-14680</c:v>
                </c:pt>
                <c:pt idx="24">
                  <c:v>-13840</c:v>
                </c:pt>
                <c:pt idx="25">
                  <c:v>-13000</c:v>
                </c:pt>
                <c:pt idx="26">
                  <c:v>-12160</c:v>
                </c:pt>
                <c:pt idx="27">
                  <c:v>-11320</c:v>
                </c:pt>
                <c:pt idx="28">
                  <c:v>-10480</c:v>
                </c:pt>
                <c:pt idx="29">
                  <c:v>-9640</c:v>
                </c:pt>
                <c:pt idx="30">
                  <c:v>-8800</c:v>
                </c:pt>
                <c:pt idx="31">
                  <c:v>-7960</c:v>
                </c:pt>
                <c:pt idx="32">
                  <c:v>-7120</c:v>
                </c:pt>
                <c:pt idx="33">
                  <c:v>-6280</c:v>
                </c:pt>
                <c:pt idx="34">
                  <c:v>-5440</c:v>
                </c:pt>
                <c:pt idx="35">
                  <c:v>-4600</c:v>
                </c:pt>
                <c:pt idx="36">
                  <c:v>-3760</c:v>
                </c:pt>
                <c:pt idx="37">
                  <c:v>-2920</c:v>
                </c:pt>
                <c:pt idx="38">
                  <c:v>-2080</c:v>
                </c:pt>
                <c:pt idx="39">
                  <c:v>-1240</c:v>
                </c:pt>
                <c:pt idx="40">
                  <c:v>-400</c:v>
                </c:pt>
                <c:pt idx="41">
                  <c:v>440</c:v>
                </c:pt>
                <c:pt idx="42">
                  <c:v>1280</c:v>
                </c:pt>
                <c:pt idx="43">
                  <c:v>2120</c:v>
                </c:pt>
                <c:pt idx="44">
                  <c:v>2960</c:v>
                </c:pt>
                <c:pt idx="45">
                  <c:v>3800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Sheet1!$H$35</c:f>
              <c:strCache>
                <c:ptCount val="1"/>
                <c:pt idx="0">
                  <c:v>Solar Panel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Sheet1!$A$37:$A$82</c:f>
              <c:numCache>
                <c:formatCode>General</c:formatCode>
                <c:ptCount val="4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</c:numCache>
            </c:numRef>
          </c:xVal>
          <c:yVal>
            <c:numRef>
              <c:f>Sheet1!$H$37:$H$82</c:f>
              <c:numCache>
                <c:formatCode>_("$"* #,##0.00_);_("$"* \(#,##0.00\);_("$"* "-"??_);_(@_)</c:formatCode>
                <c:ptCount val="46"/>
                <c:pt idx="0" formatCode="_-&quot;$&quot;* #,##0.00_-;\-&quot;$&quot;* #,##0.00_-;_-&quot;$&quot;* &quot;-&quot;??_-;_-@_-">
                  <c:v>-44640.2</c:v>
                </c:pt>
                <c:pt idx="1">
                  <c:v>-43170.583999999995</c:v>
                </c:pt>
                <c:pt idx="2">
                  <c:v>-41700.967999999993</c:v>
                </c:pt>
                <c:pt idx="3">
                  <c:v>-40231.351999999992</c:v>
                </c:pt>
                <c:pt idx="4">
                  <c:v>-38761.73599999999</c:v>
                </c:pt>
                <c:pt idx="5">
                  <c:v>-37292.119999999988</c:v>
                </c:pt>
                <c:pt idx="6">
                  <c:v>-35822.503999999986</c:v>
                </c:pt>
                <c:pt idx="7">
                  <c:v>-34352.887999999984</c:v>
                </c:pt>
                <c:pt idx="8">
                  <c:v>-32883.271999999983</c:v>
                </c:pt>
                <c:pt idx="9">
                  <c:v>-31413.655999999984</c:v>
                </c:pt>
                <c:pt idx="10">
                  <c:v>-29944.039999999986</c:v>
                </c:pt>
                <c:pt idx="11">
                  <c:v>-28474.423999999988</c:v>
                </c:pt>
                <c:pt idx="12">
                  <c:v>-27004.80799999999</c:v>
                </c:pt>
                <c:pt idx="13">
                  <c:v>-25535.191999999992</c:v>
                </c:pt>
                <c:pt idx="14">
                  <c:v>-24065.575999999994</c:v>
                </c:pt>
                <c:pt idx="15">
                  <c:v>-22595.959999999995</c:v>
                </c:pt>
                <c:pt idx="16">
                  <c:v>-21126.343999999997</c:v>
                </c:pt>
                <c:pt idx="17">
                  <c:v>-19656.727999999999</c:v>
                </c:pt>
                <c:pt idx="18">
                  <c:v>-18187.112000000001</c:v>
                </c:pt>
                <c:pt idx="19">
                  <c:v>-16717.496000000003</c:v>
                </c:pt>
                <c:pt idx="20">
                  <c:v>-15247.880000000003</c:v>
                </c:pt>
                <c:pt idx="21">
                  <c:v>-13778.264000000003</c:v>
                </c:pt>
                <c:pt idx="22">
                  <c:v>-12308.648000000003</c:v>
                </c:pt>
                <c:pt idx="23">
                  <c:v>-10839.032000000003</c:v>
                </c:pt>
                <c:pt idx="24">
                  <c:v>-9369.4160000000029</c:v>
                </c:pt>
                <c:pt idx="25">
                  <c:v>-7899.8000000000029</c:v>
                </c:pt>
                <c:pt idx="26">
                  <c:v>-6430.1840000000029</c:v>
                </c:pt>
                <c:pt idx="27">
                  <c:v>-4960.5680000000029</c:v>
                </c:pt>
                <c:pt idx="28">
                  <c:v>-3490.952000000003</c:v>
                </c:pt>
                <c:pt idx="29">
                  <c:v>-2021.3360000000032</c:v>
                </c:pt>
                <c:pt idx="30">
                  <c:v>-551.72000000000344</c:v>
                </c:pt>
                <c:pt idx="31">
                  <c:v>917.89599999999632</c:v>
                </c:pt>
                <c:pt idx="32">
                  <c:v>2387.5119999999961</c:v>
                </c:pt>
                <c:pt idx="33">
                  <c:v>3857.1279999999961</c:v>
                </c:pt>
                <c:pt idx="34">
                  <c:v>5326.743999999996</c:v>
                </c:pt>
                <c:pt idx="35">
                  <c:v>6796.359999999996</c:v>
                </c:pt>
                <c:pt idx="36">
                  <c:v>8265.9759999999951</c:v>
                </c:pt>
                <c:pt idx="37">
                  <c:v>9735.5919999999951</c:v>
                </c:pt>
                <c:pt idx="38">
                  <c:v>11205.207999999995</c:v>
                </c:pt>
                <c:pt idx="39">
                  <c:v>12674.823999999995</c:v>
                </c:pt>
                <c:pt idx="40">
                  <c:v>14144.439999999995</c:v>
                </c:pt>
                <c:pt idx="41">
                  <c:v>15614.055999999995</c:v>
                </c:pt>
                <c:pt idx="42">
                  <c:v>17083.671999999995</c:v>
                </c:pt>
                <c:pt idx="43">
                  <c:v>18553.287999999993</c:v>
                </c:pt>
                <c:pt idx="44">
                  <c:v>20022.903999999991</c:v>
                </c:pt>
                <c:pt idx="45">
                  <c:v>21492.51999999999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952152"/>
        <c:axId val="493952544"/>
      </c:scatterChart>
      <c:valAx>
        <c:axId val="493952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539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952544"/>
        <c:crosses val="autoZero"/>
        <c:crossBetween val="midCat"/>
      </c:valAx>
      <c:valAx>
        <c:axId val="4939525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USD</a:t>
                </a:r>
                <a:r>
                  <a:rPr lang="en-US" sz="2000" b="1" baseline="0"/>
                  <a:t> [$]</a:t>
                </a:r>
                <a:endParaRPr lang="en-US" sz="20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_);[Red]\(&quot;$&quot;#,##0\)" sourceLinked="0"/>
        <c:majorTickMark val="in"/>
        <c:minorTickMark val="none"/>
        <c:tickLblPos val="nextTo"/>
        <c:spPr>
          <a:noFill/>
          <a:ln w="539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9521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290608595800521"/>
          <c:y val="0.54166707579915863"/>
          <c:w val="0.13146891404199476"/>
          <c:h val="0.263276758492363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0.10424</cdr:x>
      <cdr:y>0.03616</cdr:y>
    </cdr:from>
    <cdr:to>
      <cdr:x>0.92244</cdr:x>
      <cdr:y>0.15339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58482" y="194986"/>
          <a:ext cx="8308622" cy="632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EF62F-3FF9-46BA-B67F-AC7F1142F1AC}" type="datetimeFigureOut">
              <a:rPr lang="en-US"/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10018-D104-435B-BFC8-98E37C4B8ED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04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FontTx/>
              <a:buNone/>
            </a:pPr>
            <a:r>
              <a:rPr lang="en-US" b="0" dirty="0" smtClean="0">
                <a:effectLst/>
              </a:rPr>
              <a:t>Energy Audits</a:t>
            </a:r>
            <a:r>
              <a:rPr lang="en-US" b="0" baseline="0" dirty="0" smtClean="0">
                <a:effectLst/>
              </a:rPr>
              <a:t> are the prologue to net zero. They map out where a house is and they point towards feasible options for a house.</a:t>
            </a:r>
          </a:p>
          <a:p>
            <a:pPr marL="0" indent="0" rtl="0">
              <a:buFontTx/>
              <a:buNone/>
            </a:pPr>
            <a:endParaRPr lang="en-US" b="0" dirty="0" smtClean="0">
              <a:effectLst/>
            </a:endParaRPr>
          </a:p>
          <a:p>
            <a:pPr marL="0" indent="0" rtl="0">
              <a:buFontTx/>
              <a:buNone/>
            </a:pPr>
            <a:r>
              <a:rPr lang="en-US" b="0" dirty="0" smtClean="0">
                <a:effectLst/>
              </a:rPr>
              <a:t>An energy audit is a walkthrough</a:t>
            </a:r>
            <a:r>
              <a:rPr lang="en-US" b="0" baseline="0" dirty="0" smtClean="0">
                <a:effectLst/>
              </a:rPr>
              <a:t> of the house that catalogs what every energy user is, and how much energy they use.</a:t>
            </a:r>
          </a:p>
          <a:p>
            <a:pPr marL="0" indent="0" rtl="0">
              <a:buFontTx/>
              <a:buNone/>
            </a:pPr>
            <a:r>
              <a:rPr lang="en-US" b="0" baseline="0" dirty="0" smtClean="0">
                <a:effectLst/>
              </a:rPr>
              <a:t>Transition #1.</a:t>
            </a:r>
          </a:p>
          <a:p>
            <a:pPr marL="0" indent="0" rtl="0">
              <a:buFontTx/>
              <a:buNone/>
            </a:pPr>
            <a:r>
              <a:rPr lang="en-US" b="0" baseline="0" dirty="0" smtClean="0">
                <a:effectLst/>
              </a:rPr>
              <a:t>	Here, we see the audit results of the </a:t>
            </a:r>
            <a:r>
              <a:rPr lang="en-US" b="0" baseline="0" dirty="0" err="1" smtClean="0">
                <a:effectLst/>
              </a:rPr>
              <a:t>Affholter</a:t>
            </a:r>
            <a:r>
              <a:rPr lang="en-US" b="0" baseline="0" dirty="0" smtClean="0">
                <a:effectLst/>
              </a:rPr>
              <a:t> House.</a:t>
            </a:r>
            <a:endParaRPr lang="en-US" b="0" dirty="0" smtClean="0">
              <a:effectLst/>
            </a:endParaRPr>
          </a:p>
          <a:p>
            <a:pPr marL="171450" indent="-171450" rtl="0">
              <a:buFontTx/>
              <a:buChar char="-"/>
            </a:pPr>
            <a:r>
              <a:rPr lang="en-US" b="0" dirty="0" smtClean="0">
                <a:effectLst/>
              </a:rPr>
              <a:t>Appliances</a:t>
            </a:r>
            <a:r>
              <a:rPr lang="en-US" b="0" baseline="0" dirty="0" smtClean="0">
                <a:effectLst/>
              </a:rPr>
              <a:t> take up a ton of energy</a:t>
            </a:r>
          </a:p>
          <a:p>
            <a:pPr marL="171450" indent="-171450" rtl="0">
              <a:buFontTx/>
              <a:buChar char="-"/>
            </a:pPr>
            <a:r>
              <a:rPr lang="en-US" b="0" baseline="0" dirty="0" smtClean="0">
                <a:effectLst/>
              </a:rPr>
              <a:t>Most appliances are in the kitchen</a:t>
            </a:r>
          </a:p>
          <a:p>
            <a:pPr marL="171450" indent="-171450" rtl="0">
              <a:buFontTx/>
              <a:buChar char="-"/>
            </a:pPr>
            <a:r>
              <a:rPr lang="en-US" b="0" baseline="0" dirty="0" smtClean="0">
                <a:effectLst/>
              </a:rPr>
              <a:t>Lighting is a significant factor in energy usage</a:t>
            </a:r>
          </a:p>
          <a:p>
            <a:pPr marL="171450" indent="-171450" rtl="0">
              <a:buFontTx/>
              <a:buChar char="-"/>
            </a:pPr>
            <a:r>
              <a:rPr lang="en-US" b="0" baseline="0" dirty="0" smtClean="0">
                <a:effectLst/>
              </a:rPr>
              <a:t>Entertainment energy spending is minimal, so lifestyle changes may not be a high-value option.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Calibri"/>
              </a:rPr>
              <a:t>5826.6 kW-hr / year​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Calibri"/>
              </a:rPr>
              <a:t>$700 /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37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6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Calibri"/>
              </a:rPr>
              <a:t>450 kW-hr / year​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Calibri"/>
              </a:rPr>
              <a:t>$54 /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3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8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48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Calibri"/>
              </a:rPr>
              <a:t>Previously no wall insulation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Calibri"/>
              </a:rPr>
              <a:t>361 </a:t>
            </a:r>
            <a:r>
              <a:rPr lang="en-US" smtClean="0">
                <a:latin typeface="Calibri"/>
              </a:rPr>
              <a:t>therms/ </a:t>
            </a:r>
            <a:r>
              <a:rPr lang="en-US">
                <a:latin typeface="Calibri"/>
              </a:rPr>
              <a:t>year​savings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Calibri"/>
              </a:rPr>
              <a:t>$380 / year savings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43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34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7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Calibri"/>
              </a:rPr>
              <a:t>265 kW-hr / year​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>
                <a:latin typeface="Calibri"/>
              </a:rPr>
              <a:t>$30 /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34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08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112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Net-Zero Home produces as much energy as it consumes in a calendar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Confinement </a:t>
            </a:r>
            <a:r>
              <a:rPr lang="en-US" dirty="0" smtClean="0"/>
              <a:t>issues</a:t>
            </a:r>
            <a:endParaRPr lang="en-US" dirty="0"/>
          </a:p>
          <a:p>
            <a:pPr rtl="0"/>
            <a:r>
              <a:rPr lang="en-US" dirty="0"/>
              <a:t>Horizontal Loop is inexpensive if </a:t>
            </a:r>
            <a:r>
              <a:rPr lang="en-US" dirty="0" smtClean="0"/>
              <a:t>home </a:t>
            </a:r>
            <a:r>
              <a:rPr lang="en-US" dirty="0"/>
              <a:t>has the space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51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009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425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biomass energy is the same concept applied when using corn </a:t>
            </a:r>
            <a:r>
              <a:rPr lang="en-US" sz="105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ethonol</a:t>
            </a:r>
            <a:r>
              <a:rPr lang="en-US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car fuel. Biomass energy works by “growing energy as fast as you use it.”</a:t>
            </a:r>
            <a:endParaRPr lang="en-US" sz="1050" b="0" dirty="0" smtClean="0">
              <a:effectLst/>
            </a:endParaRPr>
          </a:p>
          <a:p>
            <a:pPr rtl="0"/>
            <a:r>
              <a:rPr lang="en-US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Even house home was a prime opportunity to explore biomass heating</a:t>
            </a:r>
            <a:endParaRPr lang="en-US" sz="1050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Evenhouse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home is further outside of the city as the other homes and is surrounded by several acres of woodlands. This gives enough land to sustainably grow and burn wood</a:t>
            </a:r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Concept: Grow Osage Orange to burn in a wood burner. Develop a wood plot which will sustainably grow wood, including a fallow plot.</a:t>
            </a:r>
            <a:endParaRPr lang="en-US" sz="1050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282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9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biomass energy is the same concept applied when using corn </a:t>
            </a:r>
            <a:r>
              <a:rPr lang="en-US" sz="105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ethonol</a:t>
            </a:r>
            <a:r>
              <a:rPr lang="en-US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car fuel. Biomass energy works by “growing energy as fast as you use it.”</a:t>
            </a:r>
            <a:endParaRPr lang="en-US" sz="1050" b="0" dirty="0" smtClean="0">
              <a:effectLst/>
            </a:endParaRPr>
          </a:p>
          <a:p>
            <a:pPr rtl="0"/>
            <a:r>
              <a:rPr lang="en-US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Even house home was a prime opportunity to explore biomass heating</a:t>
            </a:r>
            <a:endParaRPr lang="en-US" sz="1050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146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64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05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 Panels</a:t>
            </a:r>
            <a:endParaRPr lang="en-US" sz="1050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61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655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143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/>
              <a:t>Remove</a:t>
            </a:r>
            <a:r>
              <a:rPr lang="en-US"/>
              <a:t> all homes which have achieved net zero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767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050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/>
              <a:t>Remove</a:t>
            </a:r>
            <a:r>
              <a:rPr lang="en-US"/>
              <a:t> all homes which have achieved net zero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100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979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10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Options</a:t>
            </a:r>
            <a:r>
              <a:rPr lang="en-US"/>
              <a:t>:</a:t>
            </a:r>
            <a:endParaRPr lang="en-US" dirty="0"/>
          </a:p>
          <a:p>
            <a:r>
              <a:rPr lang="en-US"/>
              <a:t>Buy credits</a:t>
            </a:r>
            <a:endParaRPr lang="en-US" dirty="0"/>
          </a:p>
          <a:p>
            <a:r>
              <a:rPr lang="en-US"/>
              <a:t>Exchange energy</a:t>
            </a:r>
            <a:endParaRPr lang="en-US" dirty="0"/>
          </a:p>
          <a:p>
            <a:r>
              <a:rPr lang="en-US"/>
              <a:t>-Both produce enough to exchange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23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583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points</a:t>
            </a:r>
            <a:r>
              <a:rPr lang="en-US" baseline="0" dirty="0" smtClean="0"/>
              <a:t> are going to spoken. No Slides needed.</a:t>
            </a:r>
          </a:p>
          <a:p>
            <a:endParaRPr lang="en-US" baseline="0" dirty="0" smtClean="0"/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worked?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Solar panels are a great way to generate electricity. The payback period for grid-connected panels is now less than the life of the panels, which makes them viable.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electricity and gas usage can be done. Especially electricity.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didn’t work?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Wind power is not a viable option in GR due to low wind speeds and regulations against height of wind turbines.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unique / unexpected challenge did you face?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lack of environmental resources (space).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Roof space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Yard space for geothermal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Sunlight is inconsistent in snowy climates, no reliable PV generation in the winter.</a:t>
            </a:r>
          </a:p>
          <a:p>
            <a:pPr marL="628650" lvl="1" indent="-171450" rtl="0" fontAlgn="base">
              <a:buFontTx/>
              <a:buChar char="-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bakcup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electrical with Solar water heaters.  </a:t>
            </a:r>
          </a:p>
          <a:p>
            <a:pPr marL="457200" lvl="1" indent="0" rtl="0" fontAlgn="base">
              <a:buFontTx/>
              <a:buNone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What’re the main takeaways from the project?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Becoming net zero is very expensive today.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mixture of generation and reduction technologies is required.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energy use can be done relatively inexpensive. Esp. Efficient lighting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Insulation is more expensive, but pays back quickly and significantly reduces natural gas use.</a:t>
            </a: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comments / insights?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Using solar and wind for energy production is intermittent. Grid connection is essential.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Eliminating natural gas usage is a costly process with a long payback period due to the low price of natural gas today.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Getting to net-zero has slightly less than 30-yr simple payback.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005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points</a:t>
            </a:r>
            <a:r>
              <a:rPr lang="en-US" baseline="0" dirty="0" smtClean="0"/>
              <a:t> are going to spoken. No Slides needed.</a:t>
            </a:r>
          </a:p>
          <a:p>
            <a:endParaRPr lang="en-US" baseline="0" dirty="0" smtClean="0"/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worked?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Solar panels are a great way to generate electricity. The payback period for grid-connected panels is now less than the life of the panels, which makes them viable.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electricity and gas usage can be done. Especially electricity.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didn’t work?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Wind power is not a viable option in GR due to low wind speeds and regulations against height of wind turbines.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unique / unexpected challenge did you face?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lack of environmental resources (space).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Roof space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Yard space for geothermal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Sunlight is inconsistent in snowy climates, no reliable PV generation in the winter.</a:t>
            </a:r>
          </a:p>
          <a:p>
            <a:pPr marL="628650" lvl="1" indent="-171450" rtl="0" fontAlgn="base">
              <a:buFontTx/>
              <a:buChar char="-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bakcup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electrical with Solar water heaters.  </a:t>
            </a:r>
          </a:p>
          <a:p>
            <a:pPr marL="457200" lvl="1" indent="0" rtl="0" fontAlgn="base">
              <a:buFontTx/>
              <a:buNone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What’re the main takeaways from the project?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Becoming net zero is very expensive today.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mixture of generation and reduction technologies is required.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energy use can be done relatively inexpensive. Esp. Efficient lighting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Insulation is more expensive, but pays back quickly and significantly reduces natural gas use.</a:t>
            </a: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comments / insights?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Using solar and wind for energy production is intermittent. Grid connection is essential.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Eliminating natural gas usage is a costly process with a long payback period due to the low price of natural gas today.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Getting to net-zero has slightly less than 30-yr simple payback.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036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points</a:t>
            </a:r>
            <a:r>
              <a:rPr lang="en-US" baseline="0" dirty="0" smtClean="0"/>
              <a:t> are going to spoken. No Slides needed.</a:t>
            </a:r>
          </a:p>
          <a:p>
            <a:endParaRPr lang="en-US" baseline="0" dirty="0" smtClean="0"/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worked?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Solar panels are a great way to generate electricity. The payback period for grid-connected panels is now less than the life of the panels, which makes them viable.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electricity and gas usage can be done. Especially electricity.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didn’t work?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Wind power is not a viable option in GR due to low wind speeds and regulations against height of wind turbines.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unique / unexpected challenge did you face?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lack of environmental resources (space).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Roof space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Yard space for geothermal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Sunlight is inconsistent in snowy climates, no reliable PV generation in the winter.</a:t>
            </a:r>
          </a:p>
          <a:p>
            <a:pPr marL="628650" lvl="1" indent="-171450" rtl="0" fontAlgn="base">
              <a:buFontTx/>
              <a:buChar char="-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bakcup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electrical with Solar water heaters.  </a:t>
            </a:r>
          </a:p>
          <a:p>
            <a:pPr marL="457200" lvl="1" indent="0" rtl="0" fontAlgn="base">
              <a:buFontTx/>
              <a:buNone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What’re the main takeaways from the project?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Becoming net zero is very expensive today.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mixture of generation and reduction technologies is required.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energy use can be done relatively inexpensive. Esp. Efficient lighting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Insulation is more expensive, but pays back quickly and significantly reduces natural gas use.</a:t>
            </a: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comments / insights?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Using solar and wind for energy production is intermittent. Grid connection is essential.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Eliminating natural gas usage is a costly process with a long payback period due to the low price of natural gas today.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Getting to net-zero has slightly less than 30-yr simple payback.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341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points</a:t>
            </a:r>
            <a:r>
              <a:rPr lang="en-US" baseline="0" dirty="0" smtClean="0"/>
              <a:t> are going to spoken. No Slides needed.</a:t>
            </a:r>
          </a:p>
          <a:p>
            <a:endParaRPr lang="en-US" baseline="0" dirty="0" smtClean="0"/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worked?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Solar panels are a great way to generate electricity. The payback period for grid-connected panels is now less than the life of the panels, which makes them viable.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electricity and gas usage can be done. Especially electricity.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didn’t work?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Wind power is not a viable option in GR due to low wind speeds and regulations against height of wind turbines.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unique / unexpected challenge did you face?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lack of environmental resources (space).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Roof space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Yard space for geothermal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Sunlight is inconsistent in snowy climates, no reliable PV generation in the winter.</a:t>
            </a:r>
          </a:p>
          <a:p>
            <a:pPr marL="628650" lvl="1" indent="-171450" rtl="0" fontAlgn="base">
              <a:buFontTx/>
              <a:buChar char="-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bakcup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electrical with Solar water heaters.  </a:t>
            </a:r>
          </a:p>
          <a:p>
            <a:pPr marL="457200" lvl="1" indent="0" rtl="0" fontAlgn="base">
              <a:buFontTx/>
              <a:buNone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What’re the main takeaways from the project?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Becoming net zero is very expensive today.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mixture of generation and reduction technologies is required.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energy use can be done relatively inexpensive. Esp. Efficient lighting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Insulation is more expensive, but pays back quickly and significantly reduces natural gas use.</a:t>
            </a: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comments / insights?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Using solar and wind for energy production is intermittent. Grid connection is essential.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Eliminating natural gas usage is a costly process with a long payback period due to the low price of natural gas today.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Getting to net-zero has slightly less than 30-yr simple payback.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9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points</a:t>
            </a:r>
            <a:r>
              <a:rPr lang="en-US" baseline="0" dirty="0" smtClean="0"/>
              <a:t> are going to spoken. No Slides needed.</a:t>
            </a:r>
          </a:p>
          <a:p>
            <a:endParaRPr lang="en-US" baseline="0" dirty="0" smtClean="0"/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worked?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Solar panels are a great way to generate electricity. The payback period for grid-connected panels is now less than the life of the panels, which makes them viable.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electricity and gas usage can be done. Especially electricity.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didn’t work?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Wind power is not a viable option in GR due to low wind speeds and regulations against height of wind turbines.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unique / unexpected challenge did you face?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lack of environmental resources (space).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Roof space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Yard space for geothermal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Sunlight is inconsistent in snowy climates, no reliable PV generation in the winter.</a:t>
            </a:r>
          </a:p>
          <a:p>
            <a:pPr marL="628650" lvl="1" indent="-171450" rtl="0" fontAlgn="base">
              <a:buFontTx/>
              <a:buChar char="-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bakcup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electrical with Solar water heaters.  </a:t>
            </a:r>
          </a:p>
          <a:p>
            <a:pPr marL="457200" lvl="1" indent="0" rtl="0" fontAlgn="base">
              <a:buFontTx/>
              <a:buNone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What’re the main takeaways from the project?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Becoming net zero is very expensive today.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mixture of generation and reduction technologies is required.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energy use can be done relatively inexpensive. Esp. Efficient lighting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Insulation is more expensive, but pays back quickly and significantly reduces natural gas use.</a:t>
            </a: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comments / insights?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Using solar and wind for energy production is intermittent. Grid connection is essential.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Eliminating natural gas usage is a costly process with a long payback period due to the low price of natural gas today.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Getting to net-zero has slightly less than 30-yr simple payback.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581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points</a:t>
            </a:r>
            <a:r>
              <a:rPr lang="en-US" baseline="0" dirty="0" smtClean="0"/>
              <a:t> are going to spoken. No Slides needed.</a:t>
            </a:r>
          </a:p>
          <a:p>
            <a:endParaRPr lang="en-US" baseline="0" dirty="0" smtClean="0"/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worked?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Solar panels are a great way to generate electricity. The payback period for grid-connected panels is now less than the life of the panels, which makes them viable.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electricity and gas usage can be done. Especially electricity.</a:t>
            </a:r>
          </a:p>
          <a:p>
            <a:pPr rtl="0" fontAlgn="base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didn’t work?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Wind power is not a viable option in GR due to low wind speeds and regulations against height of wind turbines.</a:t>
            </a:r>
          </a:p>
          <a:p>
            <a:pPr rtl="0"/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unique / unexpected challenge did you face?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lack of environmental resources (space).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Roof space</a:t>
            </a:r>
          </a:p>
          <a:p>
            <a:pPr lvl="1"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Yard space for geothermal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Sunlight is inconsistent in snowy climates, no reliable PV generation in the winter.</a:t>
            </a:r>
          </a:p>
          <a:p>
            <a:pPr marL="628650" lvl="1" indent="-171450" rtl="0" fontAlgn="base">
              <a:buFontTx/>
              <a:buChar char="-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bakcup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electrical with Solar water heaters.  </a:t>
            </a:r>
          </a:p>
          <a:p>
            <a:pPr marL="457200" lvl="1" indent="0" rtl="0" fontAlgn="base">
              <a:buFontTx/>
              <a:buNone/>
            </a:pP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What’re the main takeaways from the project?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Becoming net zero is very expensive today.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mixture of generation and reduction technologies is required.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Reducing energy use can be done relatively inexpensive. Esp. Efficient lighting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Insulation is more expensive, but pays back quickly and significantly reduces natural gas use.</a:t>
            </a: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comments / insights?</a:t>
            </a:r>
            <a:endParaRPr lang="en-US" b="1" dirty="0" smtClean="0">
              <a:effectLst/>
            </a:endParaRP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Using solar and wind for energy production is intermittent. Grid connection is essential.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Eliminating natural gas usage is a costly process with a long payback period due to the low price of natural gas today. </a:t>
            </a:r>
          </a:p>
          <a:p>
            <a:pPr rtl="0" fontAlgn="base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Getting to net-zero has slightly less than 30-yr simple payback.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027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Space Confinement </a:t>
            </a:r>
            <a:r>
              <a:rPr lang="en-US" smtClean="0"/>
              <a:t>issues</a:t>
            </a:r>
            <a:endParaRPr lang="en-US" dirty="0"/>
          </a:p>
          <a:p>
            <a:pPr rtl="0"/>
            <a:r>
              <a:rPr lang="en-US" dirty="0"/>
              <a:t>Horizontal Loop is </a:t>
            </a:r>
            <a:r>
              <a:rPr lang="en-US"/>
              <a:t>inexpensive if </a:t>
            </a:r>
            <a:r>
              <a:rPr lang="en-US" smtClean="0"/>
              <a:t>home </a:t>
            </a:r>
            <a:r>
              <a:rPr lang="en-US" dirty="0"/>
              <a:t>has the space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063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Space Confinement </a:t>
            </a:r>
            <a:r>
              <a:rPr lang="en-US" smtClean="0"/>
              <a:t>issues</a:t>
            </a:r>
            <a:endParaRPr lang="en-US" dirty="0"/>
          </a:p>
          <a:p>
            <a:pPr rtl="0"/>
            <a:r>
              <a:rPr lang="en-US" dirty="0"/>
              <a:t>Horizontal Loop is </a:t>
            </a:r>
            <a:r>
              <a:rPr lang="en-US"/>
              <a:t>inexpensive if </a:t>
            </a:r>
            <a:r>
              <a:rPr lang="en-US" smtClean="0"/>
              <a:t>home </a:t>
            </a:r>
            <a:r>
              <a:rPr lang="en-US" dirty="0"/>
              <a:t>has the space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95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Space Confinement </a:t>
            </a:r>
            <a:r>
              <a:rPr lang="en-US" smtClean="0"/>
              <a:t>issues</a:t>
            </a:r>
            <a:endParaRPr lang="en-US" dirty="0"/>
          </a:p>
          <a:p>
            <a:pPr rtl="0"/>
            <a:r>
              <a:rPr lang="en-US" dirty="0"/>
              <a:t>Horizontal Loop is </a:t>
            </a:r>
            <a:r>
              <a:rPr lang="en-US"/>
              <a:t>inexpensive if </a:t>
            </a:r>
            <a:r>
              <a:rPr lang="en-US" smtClean="0"/>
              <a:t>home </a:t>
            </a:r>
            <a:r>
              <a:rPr lang="en-US" dirty="0"/>
              <a:t>has the space</a:t>
            </a:r>
            <a:endParaRPr lang="en-US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856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Make sure your home is properly insulated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Make sure your home is properly insulated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143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Make sure your home is properly insulated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653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</a:rPr>
              <a:t>Make sure your home is properly insulated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775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00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263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20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24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F10018-D104-435B-BFC8-98E37C4B8ED5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6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696E-D0A8-4DA9-B5EF-1B19B0DF2992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38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F253-9864-49E9-B9CE-983357482482}" type="datetime1">
              <a:rPr lang="en-US" smtClean="0"/>
              <a:t>12/2/2014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5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9549031-0F78-4282-8E0F-9668BDBA8440}" type="datetime1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8491F4-F3B9-488E-BA55-3FF15027EC40}" type="datetime1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9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053A-C863-46FA-BD9E-1AF31F73E684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99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653B-512E-45E8-A18C-731543E531B3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52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696E-D0A8-4DA9-B5EF-1B19B0DF2992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038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20832" y="6619583"/>
            <a:ext cx="1082697" cy="238417"/>
          </a:xfrm>
        </p:spPr>
        <p:txBody>
          <a:bodyPr/>
          <a:lstStyle>
            <a:lvl1pPr algn="r">
              <a:defRPr/>
            </a:lvl1pPr>
          </a:lstStyle>
          <a:p>
            <a:fld id="{73C70E0B-9BBE-40C0-89DF-E90DB70C6B6D}" type="datetime1">
              <a:rPr lang="en-US" smtClean="0"/>
              <a:t>12/2/2014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3529" y="6619583"/>
            <a:ext cx="452151" cy="233516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 userDrawn="1"/>
        </p:nvSpPr>
        <p:spPr>
          <a:xfrm>
            <a:off x="9620833" y="6400798"/>
            <a:ext cx="1570961" cy="21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cap="none" dirty="0" smtClean="0">
                <a:solidFill>
                  <a:srgbClr val="FFFFFF"/>
                </a:solidFill>
              </a:rPr>
              <a:t>Team 7: Greatest Hits</a:t>
            </a:r>
            <a:endParaRPr lang="en-US" cap="none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18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968991" y="286603"/>
            <a:ext cx="7683690" cy="80521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4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1E33-84AB-45B3-8F83-A2F0977BBF3A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922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AA4B6-B2B6-47AD-AB98-9109CA347066}" type="datetime1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20832" y="6619583"/>
            <a:ext cx="1082697" cy="238417"/>
          </a:xfrm>
        </p:spPr>
        <p:txBody>
          <a:bodyPr/>
          <a:lstStyle>
            <a:lvl1pPr algn="r">
              <a:defRPr/>
            </a:lvl1pPr>
          </a:lstStyle>
          <a:p>
            <a:fld id="{73C70E0B-9BBE-40C0-89DF-E90DB70C6B6D}" type="datetime1">
              <a:rPr lang="en-US" smtClean="0"/>
              <a:t>12/2/2014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3529" y="6619583"/>
            <a:ext cx="452151" cy="233516"/>
          </a:xfr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 userDrawn="1"/>
        </p:nvSpPr>
        <p:spPr>
          <a:xfrm>
            <a:off x="9620833" y="6400798"/>
            <a:ext cx="1570961" cy="21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cap="none" dirty="0" smtClean="0">
                <a:solidFill>
                  <a:srgbClr val="FFFFFF"/>
                </a:solidFill>
              </a:rPr>
              <a:t>Team 7: Greatest Hits</a:t>
            </a:r>
            <a:endParaRPr lang="en-US" cap="none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1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BF5A-6917-4012-AE72-9B4F6BEE6F63}" type="datetime1">
              <a:rPr lang="en-US" smtClean="0"/>
              <a:t>12/2/2014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27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CB930-405B-44B1-8DE0-C2DE79D16E15}" type="datetime1">
              <a:rPr lang="en-US" smtClean="0"/>
              <a:t>12/2/2014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F253-9864-49E9-B9CE-983357482482}" type="datetime1">
              <a:rPr lang="en-US" smtClean="0"/>
              <a:t>12/2/2014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9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9549031-0F78-4282-8E0F-9668BDBA8440}" type="datetime1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9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8491F4-F3B9-488E-BA55-3FF15027EC40}" type="datetime1">
              <a:rPr lang="en-US" smtClean="0"/>
              <a:t>12/2/2014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27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8053A-C863-46FA-BD9E-1AF31F73E684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25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8653B-512E-45E8-A18C-731543E531B3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5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20832" y="6619583"/>
            <a:ext cx="1082697" cy="238417"/>
          </a:xfrm>
        </p:spPr>
        <p:txBody>
          <a:bodyPr/>
          <a:lstStyle>
            <a:lvl1pPr algn="r">
              <a:defRPr/>
            </a:lvl1pPr>
          </a:lstStyle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3529" y="6619583"/>
            <a:ext cx="452151" cy="233516"/>
          </a:xfr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9457899" y="6400798"/>
            <a:ext cx="1733895" cy="218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cap="none" dirty="0" smtClean="0">
                <a:solidFill>
                  <a:srgbClr val="FFFFFF"/>
                </a:solidFill>
              </a:rPr>
              <a:t>Net Zero</a:t>
            </a:r>
            <a:r>
              <a:rPr lang="en-US" cap="none" baseline="0" dirty="0" smtClean="0">
                <a:solidFill>
                  <a:srgbClr val="FFFFFF"/>
                </a:solidFill>
              </a:rPr>
              <a:t> Homes Project</a:t>
            </a:r>
            <a:endParaRPr lang="en-US" cap="none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32875" y="1345569"/>
            <a:ext cx="10587210" cy="45169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3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20832" y="6619583"/>
            <a:ext cx="1082697" cy="238417"/>
          </a:xfrm>
        </p:spPr>
        <p:txBody>
          <a:bodyPr/>
          <a:lstStyle>
            <a:lvl1pPr algn="r">
              <a:defRPr/>
            </a:lvl1pPr>
          </a:lstStyle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3529" y="6619583"/>
            <a:ext cx="452151" cy="233516"/>
          </a:xfr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9518573" y="6389784"/>
            <a:ext cx="1673221" cy="229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cap="none" dirty="0" smtClean="0">
                <a:solidFill>
                  <a:srgbClr val="FFFFFF"/>
                </a:solidFill>
              </a:rPr>
              <a:t>Net Zero</a:t>
            </a:r>
            <a:r>
              <a:rPr lang="en-US" cap="none" baseline="0" dirty="0" smtClean="0">
                <a:solidFill>
                  <a:srgbClr val="FFFFFF"/>
                </a:solidFill>
              </a:rPr>
              <a:t> Homes Project</a:t>
            </a:r>
            <a:endParaRPr lang="en-US" cap="none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88148"/>
          </a:xfrm>
        </p:spPr>
        <p:txBody>
          <a:bodyPr/>
          <a:lstStyle>
            <a:lvl1pPr>
              <a:defRPr u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48288"/>
            <a:ext cx="10058400" cy="37208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20832" y="6619583"/>
            <a:ext cx="1082697" cy="238417"/>
          </a:xfrm>
        </p:spPr>
        <p:txBody>
          <a:bodyPr/>
          <a:lstStyle>
            <a:lvl1pPr algn="r">
              <a:defRPr/>
            </a:lvl1pPr>
          </a:lstStyle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03529" y="6619583"/>
            <a:ext cx="452151" cy="233516"/>
          </a:xfr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9518573" y="6389784"/>
            <a:ext cx="1673221" cy="229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cap="none" dirty="0" smtClean="0">
                <a:solidFill>
                  <a:srgbClr val="FFFFFF"/>
                </a:solidFill>
              </a:rPr>
              <a:t>Net Zero</a:t>
            </a:r>
            <a:r>
              <a:rPr lang="en-US" cap="none" baseline="0" dirty="0" smtClean="0">
                <a:solidFill>
                  <a:srgbClr val="FFFFFF"/>
                </a:solidFill>
              </a:rPr>
              <a:t> Homes Project</a:t>
            </a:r>
            <a:endParaRPr lang="en-US" cap="none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04231" y="1498294"/>
            <a:ext cx="10587210" cy="45169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4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1E33-84AB-45B3-8F83-A2F0977BBF3A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922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9620832" y="6619583"/>
            <a:ext cx="1082697" cy="238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0703529" y="6619583"/>
            <a:ext cx="452151" cy="23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71CAF9-4461-454A-B702-D536C37757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 userDrawn="1"/>
        </p:nvSpPr>
        <p:spPr>
          <a:xfrm>
            <a:off x="9518573" y="6389784"/>
            <a:ext cx="1673221" cy="229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cap="none" dirty="0" smtClean="0">
                <a:solidFill>
                  <a:srgbClr val="FFFFFF"/>
                </a:solidFill>
              </a:rPr>
              <a:t>Net Zero</a:t>
            </a:r>
            <a:r>
              <a:rPr lang="en-US" cap="none" baseline="0" dirty="0" smtClean="0">
                <a:solidFill>
                  <a:srgbClr val="FFFFFF"/>
                </a:solidFill>
              </a:rPr>
              <a:t> Homes Project</a:t>
            </a:r>
            <a:endParaRPr lang="en-US" cap="none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03982" y="1369595"/>
            <a:ext cx="10587210" cy="45169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8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BF5A-6917-4012-AE72-9B4F6BEE6F63}" type="datetime1">
              <a:rPr lang="en-US" smtClean="0"/>
              <a:t>12/2/2014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3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CB930-405B-44B1-8DE0-C2DE79D16E15}" type="datetime1">
              <a:rPr lang="en-US" smtClean="0"/>
              <a:t>12/2/2014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45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BD6705-D9FB-437E-A450-401BCC9EB67D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11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8" r:id="rId1"/>
    <p:sldLayoutId id="2147483937" r:id="rId2"/>
    <p:sldLayoutId id="2147483947" r:id="rId3"/>
    <p:sldLayoutId id="2147483949" r:id="rId4"/>
    <p:sldLayoutId id="2147483951" r:id="rId5"/>
    <p:sldLayoutId id="2147483938" r:id="rId6"/>
    <p:sldLayoutId id="2147483950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BD6705-D9FB-437E-A450-401BCC9EB67D}" type="datetime1">
              <a:rPr lang="en-US" smtClean="0"/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9620832" y="6619583"/>
            <a:ext cx="1082697" cy="238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0703529" y="6619583"/>
            <a:ext cx="452151" cy="2335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71CAF9-4461-454A-B702-D536C37757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3"/>
          <p:cNvSpPr txBox="1">
            <a:spLocks/>
          </p:cNvSpPr>
          <p:nvPr userDrawn="1"/>
        </p:nvSpPr>
        <p:spPr>
          <a:xfrm>
            <a:off x="9518573" y="6389784"/>
            <a:ext cx="1673221" cy="229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6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cap="none" dirty="0" smtClean="0">
                <a:solidFill>
                  <a:srgbClr val="FFFFFF"/>
                </a:solidFill>
              </a:rPr>
              <a:t>Net Zero</a:t>
            </a:r>
            <a:r>
              <a:rPr lang="en-US" cap="none" baseline="0" dirty="0" smtClean="0">
                <a:solidFill>
                  <a:srgbClr val="FFFFFF"/>
                </a:solidFill>
              </a:rPr>
              <a:t> Homes Project</a:t>
            </a:r>
            <a:endParaRPr lang="en-US" cap="none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 userDrawn="1"/>
        </p:nvSpPr>
        <p:spPr>
          <a:xfrm>
            <a:off x="1097280" y="286604"/>
            <a:ext cx="10058400" cy="7881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u="none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03982" y="1369595"/>
            <a:ext cx="10587210" cy="45169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32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openxmlformats.org/officeDocument/2006/relationships/image" Target="../media/image3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1.png"/><Relationship Id="rId9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73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1.png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78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chart" Target="../charts/chart2.xml"/><Relationship Id="rId4" Type="http://schemas.openxmlformats.org/officeDocument/2006/relationships/image" Target="../media/image9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realestate.com.au/blog/a-household-history-of-the-fridge-2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71" y="762014"/>
            <a:ext cx="10058400" cy="3566160"/>
          </a:xfrm>
        </p:spPr>
        <p:txBody>
          <a:bodyPr/>
          <a:lstStyle/>
          <a:p>
            <a:r>
              <a:rPr lang="en-US"/>
              <a:t>Net-Zero </a:t>
            </a:r>
            <a:r>
              <a:rPr lang="en-US" dirty="0"/>
              <a:t>House</a:t>
            </a:r>
            <a:r>
              <a:rPr lang="en-US"/>
              <a:t>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138" y="4404597"/>
            <a:ext cx="10058400" cy="2292417"/>
          </a:xfrm>
        </p:spPr>
        <p:txBody>
          <a:bodyPr>
            <a:normAutofit/>
          </a:bodyPr>
          <a:lstStyle/>
          <a:p>
            <a:r>
              <a:rPr lang="en-US" cap="none" dirty="0"/>
              <a:t>Engineering 333 Class Project</a:t>
            </a:r>
          </a:p>
          <a:p>
            <a:r>
              <a:rPr lang="en-US" cap="none" dirty="0"/>
              <a:t>Senior</a:t>
            </a:r>
            <a:r>
              <a:rPr lang="en-US" cap="none"/>
              <a:t> Mechanical </a:t>
            </a:r>
            <a:r>
              <a:rPr lang="en-US" cap="none" dirty="0"/>
              <a:t>Engineering</a:t>
            </a:r>
            <a:r>
              <a:rPr lang="en-US" cap="none"/>
              <a:t> Students</a:t>
            </a:r>
            <a:endParaRPr lang="en-US" cap="none" dirty="0"/>
          </a:p>
          <a:p>
            <a:r>
              <a:rPr lang="en-US" cap="none"/>
              <a:t>12/02/2014</a:t>
            </a:r>
            <a:endParaRPr lang="en-US" cap="non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49572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133395" y="286603"/>
            <a:ext cx="9658783" cy="11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u="none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Assess: Energy Audits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19750" y="2606907"/>
            <a:ext cx="11286071" cy="2424954"/>
            <a:chOff x="1207104" y="3768280"/>
            <a:chExt cx="9496425" cy="20404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104" y="3768280"/>
              <a:ext cx="9496425" cy="1502599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207104" y="5039131"/>
              <a:ext cx="4027854" cy="769575"/>
              <a:chOff x="6036495" y="3718750"/>
              <a:chExt cx="4027854" cy="769575"/>
            </a:xfrm>
          </p:grpSpPr>
          <p:pic>
            <p:nvPicPr>
              <p:cNvPr id="14" name="Content Placeholder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60" r="78793" b="21250"/>
              <a:stretch/>
            </p:blipFill>
            <p:spPr>
              <a:xfrm>
                <a:off x="6036495" y="3718750"/>
                <a:ext cx="2013927" cy="769575"/>
              </a:xfrm>
              <a:prstGeom prst="rect">
                <a:avLst/>
              </a:prstGeom>
            </p:spPr>
          </p:pic>
          <p:pic>
            <p:nvPicPr>
              <p:cNvPr id="18" name="Content Placeholder 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750" r="78793" b="1639"/>
              <a:stretch/>
            </p:blipFill>
            <p:spPr>
              <a:xfrm>
                <a:off x="8050422" y="3918616"/>
                <a:ext cx="2013927" cy="569709"/>
              </a:xfrm>
              <a:prstGeom prst="rect">
                <a:avLst/>
              </a:prstGeom>
            </p:spPr>
          </p:pic>
        </p:grpSp>
      </p:grpSp>
      <p:cxnSp>
        <p:nvCxnSpPr>
          <p:cNvPr id="19" name="Straight Connector 10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13"/>
          <p:cNvSpPr>
            <a:spLocks noChangeAspect="1"/>
          </p:cNvSpPr>
          <p:nvPr/>
        </p:nvSpPr>
        <p:spPr>
          <a:xfrm>
            <a:off x="9503379" y="286604"/>
            <a:ext cx="2400300" cy="192024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33"/>
          <p:cNvSpPr txBox="1"/>
          <p:nvPr/>
        </p:nvSpPr>
        <p:spPr>
          <a:xfrm>
            <a:off x="9377283" y="1781073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Affholter</a:t>
            </a:r>
          </a:p>
        </p:txBody>
      </p:sp>
      <p:sp>
        <p:nvSpPr>
          <p:cNvPr id="2" name="TextBox 19"/>
          <p:cNvSpPr txBox="1"/>
          <p:nvPr/>
        </p:nvSpPr>
        <p:spPr>
          <a:xfrm>
            <a:off x="4627756" y="4029158"/>
            <a:ext cx="4192858" cy="3693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Percentage of Total Electricity Usage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9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757393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6"/>
            <a:ext cx="10058400" cy="1193200"/>
          </a:xfrm>
        </p:spPr>
        <p:txBody>
          <a:bodyPr/>
          <a:lstStyle/>
          <a:p>
            <a:r>
              <a:rPr lang="en-US" dirty="0" smtClean="0"/>
              <a:t>Energy Reduction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451322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86" y="2261608"/>
            <a:ext cx="1668193" cy="2502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464" y="2415393"/>
            <a:ext cx="2743200" cy="2194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445" y="2563983"/>
            <a:ext cx="2743200" cy="1897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517" y="2645624"/>
            <a:ext cx="3562819" cy="1734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-78059" y="4851199"/>
            <a:ext cx="2360568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Calibri" charset="0"/>
              </a:rPr>
              <a:t>http://s.hswstatic.com/gif/led-light-bulb-1.jpg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2509" y="4858893"/>
            <a:ext cx="3328716" cy="415498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50" dirty="0">
                <a:latin typeface="Calibri" charset="0"/>
              </a:rPr>
              <a:t>http://dakselfstorage.com/wp-content/uploads/2014/10/kicthen-appliance-storage.jpg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42317" y="4778102"/>
            <a:ext cx="2743200" cy="57708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50" dirty="0">
                <a:latin typeface="Calibri" charset="0"/>
              </a:rPr>
              <a:t>http://nesbuildingsolutions.com/wp-content/uploads/2013/01/spray-foam-wall-insulation-1.gif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74154" y="4778102"/>
            <a:ext cx="2743200" cy="57708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50" dirty="0">
                <a:latin typeface="Calibri" charset="0"/>
              </a:rPr>
              <a:t>http://compass.xbox.com/assets/3a/17/3a17ef9b-e017-4282-9f25-6b7e35b0c27a.jpg?n=ui-xbox-360-cle-video-xbox-video-1000x487.jpg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4116" y="1702908"/>
            <a:ext cx="167621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Lighting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27729" y="1771842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Appliances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35445" y="1769170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Insulation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22033" y="1781639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/>
              <a:t>Lifestyle Changes</a:t>
            </a:r>
          </a:p>
        </p:txBody>
      </p:sp>
      <p:cxnSp>
        <p:nvCxnSpPr>
          <p:cNvPr id="20" name="Straight Connector 10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50997"/>
          </a:xfrm>
        </p:spPr>
        <p:txBody>
          <a:bodyPr/>
          <a:lstStyle/>
          <a:p>
            <a:r>
              <a:rPr lang="en-US" dirty="0" smtClean="0"/>
              <a:t>LED Lighting – Cooper House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034229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246173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cxnSp>
        <p:nvCxnSpPr>
          <p:cNvPr id="10" name="Straight Connector 10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9503379" y="305655"/>
            <a:ext cx="2400300" cy="192024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CC5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29"/>
          <p:cNvSpPr txBox="1"/>
          <p:nvPr/>
        </p:nvSpPr>
        <p:spPr>
          <a:xfrm>
            <a:off x="9345055" y="1728390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Cooper</a:t>
            </a:r>
          </a:p>
        </p:txBody>
      </p:sp>
      <p:pic>
        <p:nvPicPr>
          <p:cNvPr id="4100" name="Picture 4" descr="http://www.marco.org/media/2013/09/cree-led-fla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31" y="2369459"/>
            <a:ext cx="5035755" cy="2834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773708" y="5352634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50" dirty="0"/>
              <a:t>http://www.marco.org/media/2013/09/cree-led-flaw.jpg</a:t>
            </a:r>
          </a:p>
        </p:txBody>
      </p:sp>
      <p:pic>
        <p:nvPicPr>
          <p:cNvPr id="13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6"/>
          <a:srcRect l="50447" r="8"/>
          <a:stretch/>
        </p:blipFill>
        <p:spPr>
          <a:xfrm>
            <a:off x="1704588" y="1806867"/>
            <a:ext cx="2446857" cy="3697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ontent Placeholder 3"/>
          <p:cNvSpPr txBox="1">
            <a:spLocks/>
          </p:cNvSpPr>
          <p:nvPr/>
        </p:nvSpPr>
        <p:spPr>
          <a:xfrm>
            <a:off x="1704588" y="5651017"/>
            <a:ext cx="2446857" cy="40640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 smtClean="0">
                <a:latin typeface="Calibri" charset="0"/>
              </a:rPr>
              <a:t>http://assets.inhabitat.com/wp-content/blogs.dir/1/files/2011/08/Zimbabwe-CLF-bulb-exchange-3-537x402.jpg</a:t>
            </a:r>
            <a:endParaRPr lang="en-US" sz="1000" dirty="0">
              <a:latin typeface="Calibri" charset="0"/>
            </a:endParaRPr>
          </a:p>
        </p:txBody>
      </p:sp>
      <p:cxnSp>
        <p:nvCxnSpPr>
          <p:cNvPr id="20" name="Straight Arrow Connector 10"/>
          <p:cNvCxnSpPr/>
          <p:nvPr/>
        </p:nvCxnSpPr>
        <p:spPr>
          <a:xfrm>
            <a:off x="4601496" y="3772890"/>
            <a:ext cx="1252284" cy="13574"/>
          </a:xfrm>
          <a:prstGeom prst="straightConnector1">
            <a:avLst/>
          </a:prstGeom>
          <a:ln w="57150">
            <a:headEnd type="none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60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757393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"/>
          <p:cNvSpPr txBox="1"/>
          <p:nvPr/>
        </p:nvSpPr>
        <p:spPr>
          <a:xfrm>
            <a:off x="8285017" y="1208783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D31"/>
                </a:solidFill>
              </a:rPr>
              <a:t>$957.5</a:t>
            </a:r>
            <a:endParaRPr lang="en-US" dirty="0">
              <a:solidFill>
                <a:srgbClr val="ED7D31"/>
              </a:solidFill>
            </a:endParaRPr>
          </a:p>
        </p:txBody>
      </p:sp>
      <p:pic>
        <p:nvPicPr>
          <p:cNvPr id="11" name="Picture 4" descr="http://www.marco.org/media/2013/09/cree-led-fla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113" y="3674281"/>
            <a:ext cx="2106682" cy="1185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8285017" y="1181074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D31"/>
                </a:solidFill>
              </a:rPr>
              <a:t>$957.5</a:t>
            </a:r>
            <a:endParaRPr lang="en-US" dirty="0">
              <a:solidFill>
                <a:srgbClr val="ED7D31"/>
              </a:solidFill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7741799" y="658476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$400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7564580" y="2459403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$48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7509159" y="1603847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5C5C5"/>
                </a:solidFill>
              </a:rPr>
              <a:t>$</a:t>
            </a:r>
            <a:r>
              <a:rPr lang="en-US" dirty="0" smtClean="0">
                <a:ln w="3175">
                  <a:noFill/>
                </a:ln>
                <a:solidFill>
                  <a:srgbClr val="C5C5C5"/>
                </a:solidFill>
              </a:rPr>
              <a:t>195</a:t>
            </a:r>
          </a:p>
        </p:txBody>
      </p:sp>
      <p:sp>
        <p:nvSpPr>
          <p:cNvPr id="14" name="TextBox 17"/>
          <p:cNvSpPr txBox="1"/>
          <p:nvPr/>
        </p:nvSpPr>
        <p:spPr>
          <a:xfrm>
            <a:off x="5638794" y="3489615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$1,395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9" name="Picture 4" descr="http://www.marco.org/media/2013/09/cree-led-fla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113" y="3674281"/>
            <a:ext cx="2106682" cy="1185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50997"/>
          </a:xfrm>
        </p:spPr>
        <p:txBody>
          <a:bodyPr/>
          <a:lstStyle/>
          <a:p>
            <a:r>
              <a:rPr lang="en-US" dirty="0" smtClean="0"/>
              <a:t>Appliances – </a:t>
            </a:r>
            <a:r>
              <a:rPr lang="en-US" dirty="0" err="1" smtClean="0"/>
              <a:t>DeMaagd</a:t>
            </a:r>
            <a:r>
              <a:rPr lang="en-US" dirty="0" smtClean="0"/>
              <a:t> House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972495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2050" name="Picture 2" descr="https://lh5.googleusercontent.com/Jph9UF9JYN6mxLdC9AA_KNN5lHvIe1EvhFm6TZjPGNyRa-MOK0VLuuTuZiYZi5rm_qGKhBCsf8YFZujGVx8eAZAOpwkqwSs5gzNzsPabXcFAwZXGE0AyqFQr3iwtvf1HXO_-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486" y1="10145" x2="25000" y2="35749"/>
                        <a14:foregroundMark x1="8784" y1="61594" x2="91667" y2="84783"/>
                        <a14:foregroundMark x1="94595" y1="77778" x2="76577" y2="32609"/>
                        <a14:foregroundMark x1="87387" y1="89855" x2="58559" y2="85507"/>
                        <a14:foregroundMark x1="94595" y1="76329" x2="92117" y2="73188"/>
                        <a14:foregroundMark x1="8108" y1="68116" x2="15315" y2="50725"/>
                        <a14:foregroundMark x1="11036" y1="73913" x2="23198" y2="77778"/>
                        <a14:foregroundMark x1="14640" y1="79710" x2="8108" y2="75121"/>
                        <a14:foregroundMark x1="54279" y1="6280" x2="73649" y2="17150"/>
                        <a14:foregroundMark x1="46622" y1="2899" x2="22523" y2="29952"/>
                        <a14:foregroundMark x1="30856" y1="15942" x2="17117" y2="2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09" y="1721079"/>
            <a:ext cx="42291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69764" y="592885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50" dirty="0"/>
              <a:t>http://</a:t>
            </a:r>
            <a:r>
              <a:rPr lang="en-US" sz="1050" dirty="0" smtClean="0"/>
              <a:t>www.homeenergytune-ups.com/wp-content/uploads/2013/11/energyefficient.jpg</a:t>
            </a:r>
            <a:endParaRPr lang="en-US" sz="1050" dirty="0"/>
          </a:p>
        </p:txBody>
      </p:sp>
      <p:cxnSp>
        <p:nvCxnSpPr>
          <p:cNvPr id="10" name="Straight Connector 10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9503379" y="198053"/>
            <a:ext cx="2400300" cy="192024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8"/>
          <p:cNvSpPr txBox="1"/>
          <p:nvPr/>
        </p:nvSpPr>
        <p:spPr>
          <a:xfrm>
            <a:off x="9388754" y="1644495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DeMaagd</a:t>
            </a:r>
          </a:p>
        </p:txBody>
      </p:sp>
    </p:spTree>
    <p:extLst>
      <p:ext uri="{BB962C8B-B14F-4D97-AF65-F5344CB8AC3E}">
        <p14:creationId xmlns:p14="http://schemas.microsoft.com/office/powerpoint/2010/main" val="419846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/>
          <p:cNvSpPr txBox="1"/>
          <p:nvPr/>
        </p:nvSpPr>
        <p:spPr>
          <a:xfrm>
            <a:off x="5072151" y="2428084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F01"/>
                </a:solidFill>
              </a:rPr>
              <a:t>$</a:t>
            </a:r>
            <a:r>
              <a:rPr lang="en-US" dirty="0" smtClean="0">
                <a:solidFill>
                  <a:srgbClr val="FFCF01"/>
                </a:solidFill>
              </a:rPr>
              <a:t>1,400</a:t>
            </a:r>
            <a:endParaRPr lang="en-US" dirty="0">
              <a:solidFill>
                <a:srgbClr val="FFCF01"/>
              </a:solidFill>
            </a:endParaRPr>
          </a:p>
        </p:txBody>
      </p:sp>
      <p:pic>
        <p:nvPicPr>
          <p:cNvPr id="11" name="Picture 2" descr="https://lh5.googleusercontent.com/Jph9UF9JYN6mxLdC9AA_KNN5lHvIe1EvhFm6TZjPGNyRa-MOK0VLuuTuZiYZi5rm_qGKhBCsf8YFZujGVx8eAZAOpwkqwSs5gzNzsPabXcFAwZXGE0AyqFQr3iwtvf1HXO_-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486" y1="10145" x2="25000" y2="35749"/>
                        <a14:foregroundMark x1="8784" y1="61594" x2="91667" y2="84783"/>
                        <a14:foregroundMark x1="94595" y1="77778" x2="76577" y2="32609"/>
                        <a14:foregroundMark x1="87387" y1="89855" x2="58559" y2="85507"/>
                        <a14:foregroundMark x1="94595" y1="76329" x2="92117" y2="73188"/>
                        <a14:foregroundMark x1="8108" y1="68116" x2="15315" y2="50725"/>
                        <a14:foregroundMark x1="11036" y1="73913" x2="23198" y2="77778"/>
                        <a14:foregroundMark x1="14640" y1="79710" x2="8108" y2="75121"/>
                        <a14:foregroundMark x1="54279" y1="6280" x2="73649" y2="17150"/>
                        <a14:foregroundMark x1="46622" y1="2899" x2="22523" y2="29952"/>
                        <a14:foregroundMark x1="30856" y1="15942" x2="17117" y2="2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296" y="3360265"/>
            <a:ext cx="1964233" cy="183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90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68725"/>
            <a:ext cx="10058400" cy="1450757"/>
          </a:xfrm>
        </p:spPr>
        <p:txBody>
          <a:bodyPr/>
          <a:lstStyle/>
          <a:p>
            <a:pPr algn="ctr"/>
            <a:r>
              <a:rPr lang="en-US" dirty="0" smtClean="0"/>
              <a:t>What would it take to make a home in Grand Rapids Net-Zero?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925039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7190509" y="1208783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D7D31"/>
                </a:solidFill>
              </a:rPr>
              <a:t>$7,100</a:t>
            </a:r>
            <a:endParaRPr lang="en-US" dirty="0">
              <a:solidFill>
                <a:srgbClr val="ED7D31"/>
              </a:solidFill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7342908" y="2423663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$4,128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6118302" y="3489615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$2,634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6639587" y="2763441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$1,520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20"/>
          <p:cNvSpPr txBox="1"/>
          <p:nvPr/>
        </p:nvSpPr>
        <p:spPr>
          <a:xfrm>
            <a:off x="5148113" y="3674281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86ED4"/>
                </a:solidFill>
              </a:rPr>
              <a:t>$2,710</a:t>
            </a:r>
            <a:endParaRPr lang="en-US" dirty="0">
              <a:solidFill>
                <a:srgbClr val="A86ED4"/>
              </a:solidFill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5024664" y="2531622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CF01"/>
                </a:solidFill>
              </a:rPr>
              <a:t>$</a:t>
            </a:r>
            <a:r>
              <a:rPr lang="en-US" smtClean="0">
                <a:solidFill>
                  <a:srgbClr val="FFCF01"/>
                </a:solidFill>
              </a:rPr>
              <a:t>2,000</a:t>
            </a:r>
            <a:endParaRPr lang="en-US" dirty="0">
              <a:solidFill>
                <a:srgbClr val="FFCF01"/>
              </a:solidFill>
            </a:endParaRPr>
          </a:p>
        </p:txBody>
      </p:sp>
      <p:pic>
        <p:nvPicPr>
          <p:cNvPr id="20" name="Picture 2" descr="https://lh5.googleusercontent.com/Jph9UF9JYN6mxLdC9AA_KNN5lHvIe1EvhFm6TZjPGNyRa-MOK0VLuuTuZiYZi5rm_qGKhBCsf8YFZujGVx8eAZAOpwkqwSs5gzNzsPabXcFAwZXGE0AyqFQr3iwtvf1HXO_-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486" y1="10145" x2="25000" y2="35749"/>
                        <a14:foregroundMark x1="8784" y1="61594" x2="91667" y2="84783"/>
                        <a14:foregroundMark x1="94595" y1="77778" x2="76577" y2="32609"/>
                        <a14:foregroundMark x1="87387" y1="89855" x2="58559" y2="85507"/>
                        <a14:foregroundMark x1="94595" y1="76329" x2="92117" y2="73188"/>
                        <a14:foregroundMark x1="8108" y1="68116" x2="15315" y2="50725"/>
                        <a14:foregroundMark x1="11036" y1="73913" x2="23198" y2="77778"/>
                        <a14:foregroundMark x1="14640" y1="79710" x2="8108" y2="75121"/>
                        <a14:foregroundMark x1="54279" y1="6280" x2="73649" y2="17150"/>
                        <a14:foregroundMark x1="46622" y1="2899" x2="22523" y2="29952"/>
                        <a14:foregroundMark x1="30856" y1="15942" x2="17117" y2="2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296" y="3360265"/>
            <a:ext cx="1964233" cy="183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9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50997"/>
          </a:xfrm>
        </p:spPr>
        <p:txBody>
          <a:bodyPr/>
          <a:lstStyle/>
          <a:p>
            <a:r>
              <a:rPr lang="en-US" dirty="0" smtClean="0"/>
              <a:t>Insulation  – </a:t>
            </a:r>
            <a:r>
              <a:rPr lang="en-US" dirty="0" err="1" smtClean="0"/>
              <a:t>Koetje</a:t>
            </a:r>
            <a:r>
              <a:rPr lang="en-US" dirty="0" smtClean="0"/>
              <a:t> House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370374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6146" name="Picture 2" descr="https://lh4.googleusercontent.com/ClQbbfy_a3QuK1ohtTovCg8RXNwq4wBhEwx8rYDEP-V3RwRu4ianU27ACOg58KysHC8RFA2gcX5ZzpkWh2TL8PWaSl1-gVMTXt-c7EXRpiI4jiZBx1wxCVlsGm-Gi1WGf_j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r="8460"/>
          <a:stretch/>
        </p:blipFill>
        <p:spPr bwMode="auto">
          <a:xfrm>
            <a:off x="4475723" y="2011369"/>
            <a:ext cx="3621873" cy="3817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4404" y="5973500"/>
            <a:ext cx="35648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smtClean="0"/>
              <a:t>iandsinsulation.com/images/TomSpraying.jpg</a:t>
            </a:r>
            <a:endParaRPr lang="en-US" sz="1200" dirty="0"/>
          </a:p>
        </p:txBody>
      </p:sp>
      <p:cxnSp>
        <p:nvCxnSpPr>
          <p:cNvPr id="12" name="Straight Connector 10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9503379" y="209602"/>
            <a:ext cx="2400300" cy="192024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6"/>
          <p:cNvSpPr txBox="1"/>
          <p:nvPr/>
        </p:nvSpPr>
        <p:spPr>
          <a:xfrm>
            <a:off x="9289483" y="1668051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Koetje</a:t>
            </a:r>
          </a:p>
        </p:txBody>
      </p:sp>
    </p:spTree>
    <p:extLst>
      <p:ext uri="{BB962C8B-B14F-4D97-AF65-F5344CB8AC3E}">
        <p14:creationId xmlns:p14="http://schemas.microsoft.com/office/powerpoint/2010/main" val="9711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6575722" y="3489615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$750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2" descr="https://lh4.googleusercontent.com/ClQbbfy_a3QuK1ohtTovCg8RXNwq4wBhEwx8rYDEP-V3RwRu4ianU27ACOg58KysHC8RFA2gcX5ZzpkWh2TL8PWaSl1-gVMTXt-c7EXRpiI4jiZBx1wxCVlsGm-Gi1WGf_j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r="8460"/>
          <a:stretch/>
        </p:blipFill>
        <p:spPr bwMode="auto">
          <a:xfrm>
            <a:off x="8834422" y="3290916"/>
            <a:ext cx="1869107" cy="1970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7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24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"/>
          <p:cNvSpPr txBox="1"/>
          <p:nvPr/>
        </p:nvSpPr>
        <p:spPr>
          <a:xfrm>
            <a:off x="6575722" y="3489615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$750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7523609" y="2681484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$1,730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5461379" y="4091357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86ED4"/>
                </a:solidFill>
              </a:rPr>
              <a:t>$10,700</a:t>
            </a:r>
            <a:endParaRPr lang="en-US" dirty="0">
              <a:solidFill>
                <a:srgbClr val="A86ED4"/>
              </a:solidFill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5109237" y="2811316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F01"/>
                </a:solidFill>
              </a:rPr>
              <a:t>$610</a:t>
            </a:r>
            <a:endParaRPr lang="en-US" dirty="0">
              <a:solidFill>
                <a:srgbClr val="FFCF01"/>
              </a:solidFill>
            </a:endParaRPr>
          </a:p>
        </p:txBody>
      </p:sp>
      <p:pic>
        <p:nvPicPr>
          <p:cNvPr id="21" name="Picture 2" descr="https://lh4.googleusercontent.com/ClQbbfy_a3QuK1ohtTovCg8RXNwq4wBhEwx8rYDEP-V3RwRu4ianU27ACOg58KysHC8RFA2gcX5ZzpkWh2TL8PWaSl1-gVMTXt-c7EXRpiI4jiZBx1wxCVlsGm-Gi1WGf_j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r="8460"/>
          <a:stretch/>
        </p:blipFill>
        <p:spPr bwMode="auto">
          <a:xfrm>
            <a:off x="8834422" y="3290916"/>
            <a:ext cx="1869107" cy="1970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5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33395" y="305655"/>
            <a:ext cx="10058400" cy="1150995"/>
          </a:xfrm>
          <a:prstGeom prst="rect">
            <a:avLst/>
          </a:prstGeom>
        </p:spPr>
        <p:txBody>
          <a:bodyPr anchor="b"/>
          <a:lstStyle/>
          <a:p>
            <a:r>
              <a:rPr lang="en-US" dirty="0" smtClean="0"/>
              <a:t>Lifestyle Changes  - Boer House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70093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8194" name="Picture 2" descr="https://lh5.googleusercontent.com/7ety_dWk8msuZH7-2Z8TyzD0SUSrZtXQ6bthuhMavSun1g73wN_Zko5kEoysbY5V0CK4FNx3Dyakv9rTzU1oiGJDLvE_I75VV6mq6JlccuznMvWYgQSDw7YcsAsiYp1E7R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023" y="2448357"/>
            <a:ext cx="4019955" cy="2572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601278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http://</a:t>
            </a:r>
            <a:r>
              <a:rPr lang="en-US" sz="1200" dirty="0" smtClean="0"/>
              <a:t>www.bose.com.hk/upload/products/videowave/videowave_bl_lg.jpg</a:t>
            </a:r>
            <a:endParaRPr lang="en-US" sz="12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9503379" y="300754"/>
            <a:ext cx="2400300" cy="192024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32"/>
          <p:cNvSpPr txBox="1"/>
          <p:nvPr/>
        </p:nvSpPr>
        <p:spPr>
          <a:xfrm>
            <a:off x="10995549" y="1727728"/>
            <a:ext cx="720587" cy="369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Boer</a:t>
            </a:r>
          </a:p>
        </p:txBody>
      </p:sp>
    </p:spTree>
    <p:extLst>
      <p:ext uri="{BB962C8B-B14F-4D97-AF65-F5344CB8AC3E}">
        <p14:creationId xmlns:p14="http://schemas.microsoft.com/office/powerpoint/2010/main" val="14000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"/>
          <p:cNvSpPr txBox="1"/>
          <p:nvPr/>
        </p:nvSpPr>
        <p:spPr>
          <a:xfrm>
            <a:off x="7676009" y="2833884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$0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s://lh5.googleusercontent.com/7ety_dWk8msuZH7-2Z8TyzD0SUSrZtXQ6bthuhMavSun1g73wN_Zko5kEoysbY5V0CK4FNx3Dyakv9rTzU1oiGJDLvE_I75VV6mq6JlccuznMvWYgQSDw7YcsAsiYp1E7R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903" y="3946358"/>
            <a:ext cx="1916701" cy="1226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"/>
          <p:cNvSpPr txBox="1"/>
          <p:nvPr/>
        </p:nvSpPr>
        <p:spPr>
          <a:xfrm>
            <a:off x="6728122" y="667170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$0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7676009" y="2833884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$0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4" name="Picture 2" descr="https://lh5.googleusercontent.com/7ety_dWk8msuZH7-2Z8TyzD0SUSrZtXQ6bthuhMavSun1g73wN_Zko5kEoysbY5V0CK4FNx3Dyakv9rTzU1oiGJDLvE_I75VV6mq6JlccuznMvWYgQSDw7YcsAsiYp1E7R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903" y="3946358"/>
            <a:ext cx="1916701" cy="1226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arcticspas.com/wp-content/blogs.dir/1/files/hot-tub-gallery/hot-tub-patio-lantern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31" y="597709"/>
            <a:ext cx="2458995" cy="1796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"/>
          <p:cNvSpPr/>
          <p:nvPr/>
        </p:nvSpPr>
        <p:spPr>
          <a:xfrm>
            <a:off x="65005" y="6048973"/>
            <a:ext cx="19674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http://www.arcticspas.com/</a:t>
            </a:r>
          </a:p>
        </p:txBody>
      </p:sp>
    </p:spTree>
    <p:extLst>
      <p:ext uri="{BB962C8B-B14F-4D97-AF65-F5344CB8AC3E}">
        <p14:creationId xmlns:p14="http://schemas.microsoft.com/office/powerpoint/2010/main" val="29263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5353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240835"/>
          </a:xfrm>
        </p:spPr>
        <p:txBody>
          <a:bodyPr/>
          <a:lstStyle/>
          <a:p>
            <a:r>
              <a:rPr lang="en-US" dirty="0" smtClean="0"/>
              <a:t>What is Net-Zero?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470945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1026" name="Picture 2" descr="https://lh6.googleusercontent.com/-T6THRRmL8J2elpw5gbpaoC-WNjStmvMukoBTPoF3B6xpZiipXKebgmdfrXeDFKz6UjKHPEkykIaYjH_9lAUY5E0OWK-w3lLQp9meEAOmDZjIuL7oJv7L1BJQKrLJnO_vh3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489" y="1890536"/>
            <a:ext cx="5106242" cy="40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72139" y="5905840"/>
            <a:ext cx="51062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/>
              <a:t>https://</a:t>
            </a:r>
            <a:r>
              <a:rPr lang="en-US" sz="1100" u="sng" dirty="0"/>
              <a:t>www.efficiencyvermont.com/sf-images/default-source/bbd/residential</a:t>
            </a:r>
            <a:r>
              <a:rPr lang="en-US" sz="1100" u="sng"/>
              <a:t>_ </a:t>
            </a:r>
            <a:r>
              <a:rPr lang="en-US" sz="1100" u="sng" smtClean="0"/>
              <a:t>netzero_graphic_final_cs5_largetext-01DAC6DAB02C1A.png?sfvrsn=2</a:t>
            </a:r>
            <a:endParaRPr lang="en-US" sz="1100" dirty="0"/>
          </a:p>
        </p:txBody>
      </p:sp>
      <p:cxnSp>
        <p:nvCxnSpPr>
          <p:cNvPr id="8" name="Straight Connector 10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1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02625"/>
          </a:xfrm>
        </p:spPr>
        <p:txBody>
          <a:bodyPr/>
          <a:lstStyle/>
          <a:p>
            <a:r>
              <a:rPr lang="en-US" dirty="0" smtClean="0"/>
              <a:t>Energy Generation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30</a:t>
            </a:fld>
            <a:endParaRPr lang="en-US" dirty="0"/>
          </a:p>
        </p:txBody>
      </p:sp>
      <p:graphicFrame>
        <p:nvGraphicFramePr>
          <p:cNvPr id="4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378313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026" name="Picture 2" descr="http://www.theecoambassador.com/images/Geotherm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038" y="1865669"/>
            <a:ext cx="7613114" cy="3978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56038" y="5844540"/>
            <a:ext cx="7613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http://www.theecoambassador.com/Geothermalenergy.html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393" y="1865669"/>
            <a:ext cx="5518403" cy="4176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03393" y="6106150"/>
            <a:ext cx="55184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http://www.nerg.co.uk/NerG/biomass-heating/</a:t>
            </a:r>
          </a:p>
        </p:txBody>
      </p:sp>
      <p:pic>
        <p:nvPicPr>
          <p:cNvPr id="1028" name="Picture 4" descr="http://www.makeitsolar.com/images/Solar_Panel_03C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64" y="1865668"/>
            <a:ext cx="7456059" cy="3978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08694" y="5906912"/>
            <a:ext cx="7181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http://www.makeitsolar.com/solar-energy-information/02-solar-energy.htm</a:t>
            </a:r>
          </a:p>
        </p:txBody>
      </p:sp>
      <p:pic>
        <p:nvPicPr>
          <p:cNvPr id="1030" name="Picture 6" descr="http://upload.wikimedia.org/wikipedia/commons/e/e1/Solar_panels_on_a_roo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37" y="1859342"/>
            <a:ext cx="7591815" cy="3853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34564" y="5712848"/>
            <a:ext cx="75345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</a:t>
            </a:r>
            <a:r>
              <a:rPr lang="en-US" sz="1100" dirty="0" smtClean="0"/>
              <a:t>commons.wikimedia.org/wiki/File:Solar_panels_on_a_roof.jpg</a:t>
            </a:r>
            <a:endParaRPr lang="en-US" sz="11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148" y="1859341"/>
            <a:ext cx="5316889" cy="3809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403393" y="5707674"/>
            <a:ext cx="5378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http://www.triplepundit.com/2014/01/wind-energy-industry-receive-tax-credits/</a:t>
            </a:r>
          </a:p>
        </p:txBody>
      </p:sp>
    </p:spTree>
    <p:extLst>
      <p:ext uri="{BB962C8B-B14F-4D97-AF65-F5344CB8AC3E}">
        <p14:creationId xmlns:p14="http://schemas.microsoft.com/office/powerpoint/2010/main" val="24585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2" grpId="0"/>
      <p:bldP spid="12" grpId="1"/>
      <p:bldP spid="13" grpId="0"/>
      <p:bldP spid="13" grpId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7280" y="286603"/>
            <a:ext cx="10058400" cy="1170049"/>
          </a:xfrm>
        </p:spPr>
        <p:txBody>
          <a:bodyPr/>
          <a:lstStyle/>
          <a:p>
            <a:r>
              <a:rPr lang="en-US" dirty="0"/>
              <a:t>Geothermal - </a:t>
            </a:r>
            <a:r>
              <a:rPr lang="en-US" dirty="0" err="1"/>
              <a:t>Affholter</a:t>
            </a:r>
            <a:r>
              <a:rPr lang="en-US" dirty="0"/>
              <a:t> House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64532" y="1821057"/>
            <a:ext cx="5381143" cy="3584883"/>
          </a:xfrm>
          <a:prstGeom prst="roundRect">
            <a:avLst>
              <a:gd name="adj" fmla="val 94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Date Placeholder 15"/>
          <p:cNvSpPr>
            <a:spLocks noGrp="1"/>
          </p:cNvSpPr>
          <p:nvPr>
            <p:ph type="dt" sz="half" idx="4294967295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36738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3902422" y="5416136"/>
            <a:ext cx="4587486" cy="26161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100" dirty="0">
                <a:latin typeface="Calibri" charset="0"/>
              </a:rPr>
              <a:t>http://www.esipowercorp.com/Portals/139609/images/Vertical_Loop.jpg</a:t>
            </a:r>
            <a:endParaRPr lang="en-US" dirty="0">
              <a:latin typeface="Calibri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9470678" y="286603"/>
            <a:ext cx="2400300" cy="192024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0"/>
          <p:cNvSpPr txBox="1"/>
          <p:nvPr/>
        </p:nvSpPr>
        <p:spPr>
          <a:xfrm>
            <a:off x="9344582" y="1781072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Affholter</a:t>
            </a:r>
          </a:p>
        </p:txBody>
      </p:sp>
    </p:spTree>
    <p:extLst>
      <p:ext uri="{BB962C8B-B14F-4D97-AF65-F5344CB8AC3E}">
        <p14:creationId xmlns:p14="http://schemas.microsoft.com/office/powerpoint/2010/main" val="15829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32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33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/>
          <p:cNvSpPr txBox="1"/>
          <p:nvPr/>
        </p:nvSpPr>
        <p:spPr>
          <a:xfrm>
            <a:off x="3210337" y="4091357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$18,200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2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8512601" y="3812544"/>
            <a:ext cx="2190928" cy="1459582"/>
          </a:xfrm>
          <a:prstGeom prst="roundRect">
            <a:avLst>
              <a:gd name="adj" fmla="val 94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786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34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/>
          <p:cNvSpPr txBox="1"/>
          <p:nvPr/>
        </p:nvSpPr>
        <p:spPr>
          <a:xfrm>
            <a:off x="3852155" y="2785348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$35,000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3" name="TextBox 2"/>
          <p:cNvSpPr txBox="1"/>
          <p:nvPr/>
        </p:nvSpPr>
        <p:spPr>
          <a:xfrm>
            <a:off x="4905100" y="4939775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$14,240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3634084" y="2416016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$18,200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8" name="TextBox 6"/>
          <p:cNvSpPr txBox="1"/>
          <p:nvPr/>
        </p:nvSpPr>
        <p:spPr>
          <a:xfrm>
            <a:off x="2904268" y="1630427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5C5C5"/>
                </a:solidFill>
              </a:rPr>
              <a:t>$25,000</a:t>
            </a:r>
            <a:endParaRPr lang="en-US" dirty="0">
              <a:solidFill>
                <a:srgbClr val="C5C5C5"/>
              </a:solidFill>
            </a:endParaRPr>
          </a:p>
        </p:txBody>
      </p:sp>
      <p:sp>
        <p:nvSpPr>
          <p:cNvPr id="19" name="TextBox 7"/>
          <p:cNvSpPr txBox="1"/>
          <p:nvPr/>
        </p:nvSpPr>
        <p:spPr>
          <a:xfrm>
            <a:off x="2852212" y="4198993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F01"/>
                </a:solidFill>
              </a:rPr>
              <a:t>$35,000</a:t>
            </a:r>
            <a:endParaRPr lang="en-US" dirty="0">
              <a:solidFill>
                <a:srgbClr val="FFCF01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76499" y="2600682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5D12"/>
                </a:solidFill>
              </a:rPr>
              <a:t>$36,000</a:t>
            </a:r>
            <a:endParaRPr lang="en-US" dirty="0">
              <a:solidFill>
                <a:srgbClr val="CC5D12"/>
              </a:solidFill>
            </a:endParaRPr>
          </a:p>
        </p:txBody>
      </p:sp>
      <p:pic>
        <p:nvPicPr>
          <p:cNvPr id="21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8512601" y="3812544"/>
            <a:ext cx="2190928" cy="1459582"/>
          </a:xfrm>
          <a:prstGeom prst="roundRect">
            <a:avLst>
              <a:gd name="adj" fmla="val 94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82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50997"/>
          </a:xfrm>
        </p:spPr>
        <p:txBody>
          <a:bodyPr/>
          <a:lstStyle/>
          <a:p>
            <a:r>
              <a:rPr lang="en-US" dirty="0" smtClean="0"/>
              <a:t>Biomass - </a:t>
            </a:r>
            <a:r>
              <a:rPr lang="en-US" dirty="0" err="1" smtClean="0"/>
              <a:t>Evenhouse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62926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13314" name="Picture 2" descr="https://lh3.googleusercontent.com/5sO2FyxMtGerybbeHN1g2MggsYIHdjoTElX2DWMMOHDqDcXRA5Sk6f_TflHKlP8STMQkT6nQwgNmj8kbRqmdbY-McJchKGJq6IchHcYePlS90xUjOKN1A6Q17xKqIIgkuvK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853565"/>
            <a:ext cx="2867025" cy="4219575"/>
          </a:xfrm>
          <a:prstGeom prst="roundRect">
            <a:avLst>
              <a:gd name="adj" fmla="val 85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9540167" y="190701"/>
            <a:ext cx="2400300" cy="192024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7"/>
          <p:cNvSpPr txBox="1"/>
          <p:nvPr/>
        </p:nvSpPr>
        <p:spPr>
          <a:xfrm>
            <a:off x="9408817" y="1665425"/>
            <a:ext cx="2208217" cy="3698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Evenhouse</a:t>
            </a:r>
          </a:p>
        </p:txBody>
      </p:sp>
    </p:spTree>
    <p:extLst>
      <p:ext uri="{BB962C8B-B14F-4D97-AF65-F5344CB8AC3E}">
        <p14:creationId xmlns:p14="http://schemas.microsoft.com/office/powerpoint/2010/main" val="342793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782182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91539" y="166651"/>
            <a:ext cx="11408923" cy="6180809"/>
            <a:chOff x="514133" y="148281"/>
            <a:chExt cx="11408923" cy="618080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6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</a:extLst>
            </a:blip>
            <a:srcRect t="5404" b="12860"/>
            <a:stretch/>
          </p:blipFill>
          <p:spPr>
            <a:xfrm>
              <a:off x="514133" y="148281"/>
              <a:ext cx="11408923" cy="614130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747686" y="3526996"/>
              <a:ext cx="4143138" cy="2775145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3002270" y="1425238"/>
              <a:ext cx="1221472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Reeds Lake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875296" y="3500046"/>
              <a:ext cx="3709794" cy="2829044"/>
              <a:chOff x="7072102" y="3500046"/>
              <a:chExt cx="3709794" cy="282904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/>
              <a:srcRect t="11190" r="79014" b="4161"/>
              <a:stretch/>
            </p:blipFill>
            <p:spPr>
              <a:xfrm>
                <a:off x="8937914" y="3524056"/>
                <a:ext cx="428508" cy="2751112"/>
              </a:xfrm>
              <a:prstGeom prst="rect">
                <a:avLst/>
              </a:prstGeom>
            </p:spPr>
          </p:pic>
          <p:sp>
            <p:nvSpPr>
              <p:cNvPr id="22" name="Oval 21"/>
              <p:cNvSpPr/>
              <p:nvPr/>
            </p:nvSpPr>
            <p:spPr>
              <a:xfrm>
                <a:off x="7254982" y="3707668"/>
                <a:ext cx="338328" cy="33832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177258" y="4154528"/>
                <a:ext cx="493776" cy="4937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7117822" y="4754664"/>
                <a:ext cx="612648" cy="6126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072102" y="5481484"/>
                <a:ext cx="704088" cy="7040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801060" y="3673983"/>
                <a:ext cx="1054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1,250 ft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801060" y="4222503"/>
                <a:ext cx="1054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2,000 ft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801060" y="4876322"/>
                <a:ext cx="1054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  <a:r>
                  <a:rPr lang="en-US" dirty="0" smtClean="0"/>
                  <a:t>,000 ft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801060" y="5647709"/>
                <a:ext cx="1054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4,000 ft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371393" y="3500046"/>
                <a:ext cx="1410503" cy="2829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1000"/>
                  </a:lnSpc>
                </a:pPr>
                <a:r>
                  <a:rPr lang="en-US" dirty="0" err="1" smtClean="0"/>
                  <a:t>Affholter</a:t>
                </a:r>
                <a:endParaRPr lang="en-US" dirty="0" smtClean="0"/>
              </a:p>
              <a:p>
                <a:pPr>
                  <a:lnSpc>
                    <a:spcPct val="121000"/>
                  </a:lnSpc>
                </a:pPr>
                <a:r>
                  <a:rPr lang="en-US" dirty="0" smtClean="0"/>
                  <a:t>Boer</a:t>
                </a:r>
              </a:p>
              <a:p>
                <a:pPr>
                  <a:lnSpc>
                    <a:spcPct val="121000"/>
                  </a:lnSpc>
                </a:pPr>
                <a:r>
                  <a:rPr lang="en-US" dirty="0" smtClean="0"/>
                  <a:t>Cooper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dirty="0" err="1" smtClean="0"/>
                  <a:t>DeMaagd</a:t>
                </a:r>
                <a:endParaRPr lang="en-US" dirty="0" smtClean="0"/>
              </a:p>
              <a:p>
                <a:pPr>
                  <a:lnSpc>
                    <a:spcPct val="125000"/>
                  </a:lnSpc>
                </a:pPr>
                <a:r>
                  <a:rPr lang="en-US" dirty="0" err="1" smtClean="0"/>
                  <a:t>Evenhouse</a:t>
                </a:r>
                <a:endParaRPr lang="en-US" dirty="0" smtClean="0"/>
              </a:p>
              <a:p>
                <a:pPr>
                  <a:lnSpc>
                    <a:spcPct val="125000"/>
                  </a:lnSpc>
                </a:pPr>
                <a:r>
                  <a:rPr lang="en-US" dirty="0" smtClean="0"/>
                  <a:t>Heffner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dirty="0" err="1" smtClean="0"/>
                  <a:t>Koetje</a:t>
                </a:r>
                <a:endParaRPr lang="en-US" dirty="0" smtClean="0"/>
              </a:p>
              <a:p>
                <a:pPr>
                  <a:lnSpc>
                    <a:spcPct val="125000"/>
                  </a:lnSpc>
                </a:pPr>
                <a:r>
                  <a:rPr lang="en-US" dirty="0" err="1" smtClean="0"/>
                  <a:t>Newhof</a:t>
                </a:r>
                <a:endParaRPr lang="en-US" dirty="0"/>
              </a:p>
            </p:txBody>
          </p:sp>
        </p:grpSp>
        <p:sp>
          <p:nvSpPr>
            <p:cNvPr id="19" name="TextBox 10"/>
            <p:cNvSpPr txBox="1"/>
            <p:nvPr/>
          </p:nvSpPr>
          <p:spPr>
            <a:xfrm>
              <a:off x="2811202" y="3028759"/>
              <a:ext cx="1494427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Calvin College</a:t>
              </a:r>
              <a:endParaRPr lang="en-US" dirty="0"/>
            </a:p>
          </p:txBody>
        </p:sp>
        <p:sp>
          <p:nvSpPr>
            <p:cNvPr id="20" name="TextBox 10"/>
            <p:cNvSpPr txBox="1"/>
            <p:nvPr/>
          </p:nvSpPr>
          <p:spPr>
            <a:xfrm rot="3614793">
              <a:off x="4635462" y="5385706"/>
              <a:ext cx="1122992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 Beltline</a:t>
              </a:r>
              <a:endParaRPr lang="en-US" dirty="0"/>
            </a:p>
          </p:txBody>
        </p:sp>
      </p:grpSp>
      <p:sp>
        <p:nvSpPr>
          <p:cNvPr id="31" name="Right Arrow 30"/>
          <p:cNvSpPr/>
          <p:nvPr/>
        </p:nvSpPr>
        <p:spPr>
          <a:xfrm>
            <a:off x="7828901" y="1799680"/>
            <a:ext cx="1981200" cy="5334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https://lh5.googleusercontent.com/fO6RTEfCUvJnYFWGuK2W93wry5NPmekmWdtJm2NcAumf-njIsPB_MHZ0Hb2Wlr2qahZQxxXH_jh8nINX5pLfHTB306g1IRfgDQTnu79cPyi-QihJfabICorTv1iEt6sKzHx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01" y="3534937"/>
            <a:ext cx="5321482" cy="277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50997"/>
          </a:xfrm>
        </p:spPr>
        <p:txBody>
          <a:bodyPr/>
          <a:lstStyle/>
          <a:p>
            <a:r>
              <a:rPr lang="en-US" dirty="0" smtClean="0"/>
              <a:t>Biomass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804273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15362" name="Picture 2" descr="https://lh5.googleusercontent.com/vRvIiv94l7QUsFcEEkFAZ3Vl0IE3eFmqudDnNQuCVxtBfzx3tGwTXvtlzwmCQMa_dRQtAJsyw8ZCUBCSDDMJUajTKER7FXBBPbnKtcoD8cTW04Si5YDg3kZxL-DhbQva4t7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40" y="2295346"/>
            <a:ext cx="4546232" cy="3409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lh3.googleusercontent.com/jfvYplZrAPHhOqpHsBJ6yWchHaedK1kkUZUWxEUabGVISA3ZoUs1-AtDpEm-yqnwOP1aiOZZl9QrqvIwsvSMyOiQy7itEy0yX0nA0Tm5KpuKDoGKVW7CTq0RV-cSyUc3YH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0246"/>
          <a:stretch>
            <a:fillRect/>
          </a:stretch>
        </p:blipFill>
        <p:spPr bwMode="auto">
          <a:xfrm>
            <a:off x="2048219" y="2235514"/>
            <a:ext cx="3018574" cy="347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9540167" y="190701"/>
            <a:ext cx="2400300" cy="192024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7"/>
          <p:cNvSpPr txBox="1"/>
          <p:nvPr/>
        </p:nvSpPr>
        <p:spPr>
          <a:xfrm>
            <a:off x="9408817" y="1665425"/>
            <a:ext cx="2208217" cy="3698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Evenhouse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8219" y="5705020"/>
            <a:ext cx="2880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http://www.woodmaster.com/woodfurnaces_4400.php</a:t>
            </a:r>
          </a:p>
        </p:txBody>
      </p:sp>
    </p:spTree>
    <p:extLst>
      <p:ext uri="{BB962C8B-B14F-4D97-AF65-F5344CB8AC3E}">
        <p14:creationId xmlns:p14="http://schemas.microsoft.com/office/powerpoint/2010/main" val="360748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38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978805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978805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93672" y="969818"/>
            <a:ext cx="6331527" cy="458585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8862" t="-21149" b="-164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/>
          <p:cNvSpPr txBox="1"/>
          <p:nvPr/>
        </p:nvSpPr>
        <p:spPr>
          <a:xfrm>
            <a:off x="4012632" y="1334340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$12,520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" name="Picture 4" descr="https://lh3.googleusercontent.com/jfvYplZrAPHhOqpHsBJ6yWchHaedK1kkUZUWxEUabGVISA3ZoUs1-AtDpEm-yqnwOP1aiOZZl9QrqvIwsvSMyOiQy7itEy0yX0nA0Tm5KpuKDoGKVW7CTq0RV-cSyUc3YHa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0246"/>
          <a:stretch>
            <a:fillRect/>
          </a:stretch>
        </p:blipFill>
        <p:spPr bwMode="auto">
          <a:xfrm>
            <a:off x="8851197" y="2820516"/>
            <a:ext cx="2111720" cy="2429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5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433892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5745856"/>
            <a:ext cx="100584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Figure 1. Historical US Energy </a:t>
            </a:r>
            <a:r>
              <a:rPr lang="en-US" dirty="0" smtClean="0"/>
              <a:t>Consumption </a:t>
            </a:r>
            <a:r>
              <a:rPr lang="en-US" dirty="0"/>
              <a:t>Percentage by </a:t>
            </a:r>
            <a:r>
              <a:rPr lang="en-US" dirty="0" smtClean="0"/>
              <a:t>Sector.</a:t>
            </a:r>
            <a:endParaRPr lang="en-US" dirty="0"/>
          </a:p>
          <a:p>
            <a:pPr algn="ctr"/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smtClean="0"/>
              <a:t>www.eia.gov/totalenergy/data/annual/showtext.cfm?t=ptb0201a</a:t>
            </a:r>
            <a:endParaRPr lang="en-US" dirty="0"/>
          </a:p>
        </p:txBody>
      </p:sp>
      <p:graphicFrame>
        <p:nvGraphicFramePr>
          <p:cNvPr id="13" name="Char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378625"/>
              </p:ext>
            </p:extLst>
          </p:nvPr>
        </p:nvGraphicFramePr>
        <p:xfrm>
          <a:off x="768313" y="366141"/>
          <a:ext cx="10154653" cy="5392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1"/>
          <p:cNvSpPr/>
          <p:nvPr/>
        </p:nvSpPr>
        <p:spPr>
          <a:xfrm>
            <a:off x="1670637" y="230200"/>
            <a:ext cx="9200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+mj-lt"/>
              </a:rPr>
              <a:t>Historical US Energy Consumption Percentage by Sector</a:t>
            </a:r>
          </a:p>
        </p:txBody>
      </p:sp>
    </p:spTree>
    <p:extLst>
      <p:ext uri="{BB962C8B-B14F-4D97-AF65-F5344CB8AC3E}">
        <p14:creationId xmlns:p14="http://schemas.microsoft.com/office/powerpoint/2010/main" val="15850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50997"/>
          </a:xfrm>
        </p:spPr>
        <p:txBody>
          <a:bodyPr/>
          <a:lstStyle/>
          <a:p>
            <a:r>
              <a:rPr lang="en-US" dirty="0" smtClean="0"/>
              <a:t>Solar Heat - Heffner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40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216787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17410" name="Picture 2" descr="https://lh3.googleusercontent.com/imKstnwc30XE7nI2Al26CJdASC2-CgL4Xfx37PposNwn2uQWBTF64C5eUrWg2MIzdvHtoTCrz-xnarrjUwV-tnQ3cVXvVIAA_bTgLY0ZqhayZ0WE4f8fSNoEizxb-P0DmzY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52" y="2455336"/>
            <a:ext cx="3499165" cy="3333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lh5.googleusercontent.com/YTq5CVVUFJNBYmjk_Bo-PjS_iixPlwf4jKs73ujTr2TAraUP_wqt1VshSo9rYiOu2WjWKjr5EVG_Btc29KwMFM5ruHictXcNLri1Lv-CK2dKkdA1w_X1fUIZ6MIdwZm2-eq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984" y="2455337"/>
            <a:ext cx="3810000" cy="333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1842052"/>
            <a:ext cx="3617843" cy="372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57 </a:t>
            </a:r>
            <a:r>
              <a:rPr lang="en-US" dirty="0" err="1" smtClean="0"/>
              <a:t>Therms</a:t>
            </a:r>
            <a:r>
              <a:rPr lang="en-US" dirty="0" smtClean="0"/>
              <a:t> / year-panel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64904" y="5878100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http://genesisenergysolutions.com/energy-solutions/solar-thermal</a:t>
            </a:r>
          </a:p>
          <a:p>
            <a:r>
              <a:rPr lang="en-US" sz="1100" dirty="0" smtClean="0"/>
              <a:t>http</a:t>
            </a:r>
            <a:r>
              <a:rPr lang="en-US" sz="1100" dirty="0"/>
              <a:t>://</a:t>
            </a:r>
            <a:r>
              <a:rPr lang="en-US" sz="1100" dirty="0" smtClean="0"/>
              <a:t>www.climatetechwiki.org/technology/solar-heating</a:t>
            </a:r>
            <a:endParaRPr lang="en-US" sz="11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9503379" y="294368"/>
            <a:ext cx="2400300" cy="192024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A86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6"/>
          <p:cNvSpPr txBox="1"/>
          <p:nvPr/>
        </p:nvSpPr>
        <p:spPr>
          <a:xfrm>
            <a:off x="9375269" y="1732432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Heffner</a:t>
            </a:r>
          </a:p>
        </p:txBody>
      </p:sp>
    </p:spTree>
    <p:extLst>
      <p:ext uri="{BB962C8B-B14F-4D97-AF65-F5344CB8AC3E}">
        <p14:creationId xmlns:p14="http://schemas.microsoft.com/office/powerpoint/2010/main" val="256063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05154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42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92424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/>
          <p:cNvSpPr txBox="1"/>
          <p:nvPr/>
        </p:nvSpPr>
        <p:spPr>
          <a:xfrm>
            <a:off x="5622056" y="4969373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86ED4"/>
                </a:solidFill>
              </a:rPr>
              <a:t>$6,300</a:t>
            </a:r>
            <a:endParaRPr lang="en-US" dirty="0">
              <a:solidFill>
                <a:srgbClr val="A86ED4"/>
              </a:solidFill>
            </a:endParaRPr>
          </a:p>
        </p:txBody>
      </p:sp>
      <p:pic>
        <p:nvPicPr>
          <p:cNvPr id="18" name="Picture 2" descr="https://lh3.googleusercontent.com/imKstnwc30XE7nI2Al26CJdASC2-CgL4Xfx37PposNwn2uQWBTF64C5eUrWg2MIzdvHtoTCrz-xnarrjUwV-tnQ3cVXvVIAA_bTgLY0ZqhayZ0WE4f8fSNoEizxb-P0DmzY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219" y="3541168"/>
            <a:ext cx="1938744" cy="1847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5"/>
          <a:stretch/>
        </p:blipFill>
        <p:spPr>
          <a:xfrm>
            <a:off x="1105261" y="2212405"/>
            <a:ext cx="6561601" cy="384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50997"/>
          </a:xfrm>
        </p:spPr>
        <p:txBody>
          <a:bodyPr/>
          <a:lstStyle/>
          <a:p>
            <a:r>
              <a:rPr lang="en-US" dirty="0" smtClean="0"/>
              <a:t>Solar PV 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43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934586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2052" name="Picture 4" descr="https://lh3.googleusercontent.com/mBwJBAvYlPsFUvohB0nM29IrYZheuB4rVrMENE84PDP6Y9LRR3m0Lk-FQOOs2SukkRLZ8EnWGgoNXNg6Uuovfiwk6OGfscM4AyyCYdcoeM8CR1ZlfZwXFGZUEidtzJDahjjv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09" y="2216936"/>
            <a:ext cx="2743471" cy="3835949"/>
          </a:xfrm>
          <a:prstGeom prst="roundRect">
            <a:avLst>
              <a:gd name="adj" fmla="val 114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9620831" y="187168"/>
            <a:ext cx="2282847" cy="182627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8"/>
          <p:cNvSpPr txBox="1"/>
          <p:nvPr/>
        </p:nvSpPr>
        <p:spPr>
          <a:xfrm>
            <a:off x="9400329" y="1622035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 dirty="0" err="1"/>
              <a:t>DeMaagd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2"/>
          <a:stretch/>
        </p:blipFill>
        <p:spPr>
          <a:xfrm>
            <a:off x="1106424" y="2212848"/>
            <a:ext cx="6574480" cy="384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21"/>
          <a:stretch/>
        </p:blipFill>
        <p:spPr>
          <a:xfrm>
            <a:off x="1106424" y="2212848"/>
            <a:ext cx="6565911" cy="384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r="2381"/>
          <a:stretch/>
        </p:blipFill>
        <p:spPr>
          <a:xfrm>
            <a:off x="1106424" y="2212848"/>
            <a:ext cx="6568169" cy="384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3"/>
          <a:stretch/>
        </p:blipFill>
        <p:spPr>
          <a:xfrm>
            <a:off x="1106424" y="2212848"/>
            <a:ext cx="6571630" cy="384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"/>
          <a:stretch/>
        </p:blipFill>
        <p:spPr>
          <a:xfrm>
            <a:off x="1106424" y="2212848"/>
            <a:ext cx="6562018" cy="384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" y="2212848"/>
            <a:ext cx="6563314" cy="3835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5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44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87069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4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45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748511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7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9"/>
          <p:cNvSpPr txBox="1"/>
          <p:nvPr/>
        </p:nvSpPr>
        <p:spPr>
          <a:xfrm>
            <a:off x="4059613" y="3154680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F01"/>
                </a:solidFill>
              </a:rPr>
              <a:t>$26,840</a:t>
            </a:r>
            <a:endParaRPr lang="en-US" dirty="0">
              <a:solidFill>
                <a:srgbClr val="FFCF01"/>
              </a:solidFill>
            </a:endParaRPr>
          </a:p>
        </p:txBody>
      </p:sp>
      <p:pic>
        <p:nvPicPr>
          <p:cNvPr id="27" name="Picture 4" descr="https://lh3.googleusercontent.com/mBwJBAvYlPsFUvohB0nM29IrYZheuB4rVrMENE84PDP6Y9LRR3m0Lk-FQOOs2SukkRLZ8EnWGgoNXNg6Uuovfiwk6OGfscM4AyyCYdcoeM8CR1ZlfZwXFGZUEidtzJDahjjv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047"/>
          <a:stretch/>
        </p:blipFill>
        <p:spPr bwMode="auto">
          <a:xfrm>
            <a:off x="8764858" y="3374626"/>
            <a:ext cx="2030931" cy="1958032"/>
          </a:xfrm>
          <a:prstGeom prst="roundRect">
            <a:avLst>
              <a:gd name="adj" fmla="val 114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06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46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748511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7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3"/>
          <p:cNvSpPr txBox="1"/>
          <p:nvPr/>
        </p:nvSpPr>
        <p:spPr>
          <a:xfrm>
            <a:off x="3680123" y="1719308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5C5C5"/>
                </a:solidFill>
              </a:rPr>
              <a:t>$37,200</a:t>
            </a:r>
            <a:endParaRPr lang="en-US" dirty="0">
              <a:solidFill>
                <a:srgbClr val="C5C5C5"/>
              </a:solidFill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2243053" y="1788513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5D12"/>
                </a:solidFill>
              </a:rPr>
              <a:t>$94,780</a:t>
            </a:r>
            <a:endParaRPr lang="en-US" dirty="0">
              <a:solidFill>
                <a:srgbClr val="CC5D12"/>
              </a:solidFill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4054196" y="2785348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$32,190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2431535" y="3391355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F01"/>
                </a:solidFill>
              </a:rPr>
              <a:t>$26,840</a:t>
            </a:r>
            <a:endParaRPr lang="en-US" dirty="0">
              <a:solidFill>
                <a:srgbClr val="FFCF01"/>
              </a:solidFill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6520304" y="3760687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$32,200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4" name="TextBox 25"/>
          <p:cNvSpPr txBox="1"/>
          <p:nvPr/>
        </p:nvSpPr>
        <p:spPr>
          <a:xfrm>
            <a:off x="5622056" y="4282398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$28,310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5419225" y="667170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$12,000</a:t>
            </a:r>
            <a:endParaRPr lang="en-US" dirty="0"/>
          </a:p>
        </p:txBody>
      </p:sp>
      <p:pic>
        <p:nvPicPr>
          <p:cNvPr id="26" name="Picture 4" descr="https://lh3.googleusercontent.com/mBwJBAvYlPsFUvohB0nM29IrYZheuB4rVrMENE84PDP6Y9LRR3m0Lk-FQOOs2SukkRLZ8EnWGgoNXNg6Uuovfiwk6OGfscM4AyyCYdcoeM8CR1ZlfZwXFGZUEidtzJDahjjv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047"/>
          <a:stretch/>
        </p:blipFill>
        <p:spPr bwMode="auto">
          <a:xfrm>
            <a:off x="8764858" y="3374626"/>
            <a:ext cx="2030931" cy="1958032"/>
          </a:xfrm>
          <a:prstGeom prst="roundRect">
            <a:avLst>
              <a:gd name="adj" fmla="val 114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78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47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892674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83455"/>
          </a:xfrm>
        </p:spPr>
        <p:txBody>
          <a:bodyPr/>
          <a:lstStyle/>
          <a:p>
            <a:r>
              <a:rPr lang="en-US" dirty="0" smtClean="0"/>
              <a:t>Wind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75123" y="1782631"/>
            <a:ext cx="4818536" cy="3854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317441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5077" y="5713735"/>
            <a:ext cx="4112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http://cleantechnica.com/2014/04/21/real-innovation-wind-energy/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460" y="1756412"/>
            <a:ext cx="2772404" cy="4140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01047" y="5896431"/>
            <a:ext cx="1967229" cy="267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http://windturbineshome.net/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9497618" y="305655"/>
            <a:ext cx="2400300" cy="192024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1"/>
          <p:cNvSpPr txBox="1"/>
          <p:nvPr/>
        </p:nvSpPr>
        <p:spPr>
          <a:xfrm>
            <a:off x="9314790" y="1791215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 dirty="0" err="1"/>
              <a:t>Newhof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04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49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531272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0800" y="25400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Cost GRAPH</a:t>
            </a:r>
            <a:endParaRPr lang="en-US" dirty="0"/>
          </a:p>
        </p:txBody>
      </p:sp>
      <p:pic>
        <p:nvPicPr>
          <p:cNvPr id="28674" name="Picture 2" descr="https://lh6.googleusercontent.com/r4aP7pth37tb9jCoM8yqxLNYvJF1urizfAo9GXE0eXgspWlU9EkIgjGSG76UdsgMSEdRZIcZLJPTai9tAvhIv17qMLheoftb6ImIcVZ1-70324nnPxQP1e5VnSjiUQk4ky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20" y="194309"/>
            <a:ext cx="10315575" cy="61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068" y="899159"/>
            <a:ext cx="1818764" cy="1640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802067" y="2540000"/>
            <a:ext cx="1818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http://www.calvin.edu/academic/engineering/Renewable_Energy_org/project/turbine.html</a:t>
            </a:r>
          </a:p>
        </p:txBody>
      </p:sp>
    </p:spTree>
    <p:extLst>
      <p:ext uri="{BB962C8B-B14F-4D97-AF65-F5344CB8AC3E}">
        <p14:creationId xmlns:p14="http://schemas.microsoft.com/office/powerpoint/2010/main" val="4942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50997"/>
          </a:xfrm>
        </p:spPr>
        <p:txBody>
          <a:bodyPr/>
          <a:lstStyle/>
          <a:p>
            <a:r>
              <a:rPr lang="en-US" dirty="0" smtClean="0"/>
              <a:t>Why investigate this?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156711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4100" y="1841500"/>
            <a:ext cx="10043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rial" charset="0"/>
                <a:cs typeface="Arial" charset="0"/>
              </a:rPr>
              <a:t>God spoke</a:t>
            </a:r>
            <a:r>
              <a:rPr lang="en-US" sz="2800" i="1">
                <a:latin typeface="Arial" charset="0"/>
                <a:cs typeface="Arial" charset="0"/>
              </a:rPr>
              <a:t>: </a:t>
            </a:r>
            <a:r>
              <a:rPr lang="en-US" sz="2800" i="1" smtClean="0">
                <a:latin typeface="Arial" charset="0"/>
                <a:cs typeface="Arial" charset="0"/>
              </a:rPr>
              <a:t>“Let </a:t>
            </a:r>
            <a:r>
              <a:rPr lang="en-US" sz="2800" i="1" dirty="0">
                <a:latin typeface="Arial" charset="0"/>
                <a:cs typeface="Arial" charset="0"/>
              </a:rPr>
              <a:t>us make human beings in our image, </a:t>
            </a:r>
            <a:r>
              <a:rPr lang="en-US" sz="2800" i="1">
                <a:latin typeface="Arial" charset="0"/>
                <a:cs typeface="Arial" charset="0"/>
              </a:rPr>
              <a:t>make  </a:t>
            </a:r>
            <a:r>
              <a:rPr lang="en-US" sz="2800" i="1" smtClean="0">
                <a:latin typeface="Arial" charset="0"/>
                <a:cs typeface="Arial" charset="0"/>
              </a:rPr>
              <a:t>them </a:t>
            </a:r>
            <a:r>
              <a:rPr lang="en-US" sz="2800" i="1" dirty="0">
                <a:latin typeface="Arial" charset="0"/>
                <a:cs typeface="Arial" charset="0"/>
              </a:rPr>
              <a:t>reflecting </a:t>
            </a:r>
            <a:r>
              <a:rPr lang="en-US" sz="2800" i="1">
                <a:latin typeface="Arial" charset="0"/>
                <a:cs typeface="Arial" charset="0"/>
              </a:rPr>
              <a:t>our </a:t>
            </a:r>
            <a:r>
              <a:rPr lang="en-US" sz="2800" i="1">
                <a:latin typeface="Arial" charset="0"/>
                <a:cs typeface="Arial" charset="0"/>
              </a:rPr>
              <a:t>nature so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smtClean="0">
                <a:latin typeface="Arial" charset="0"/>
                <a:cs typeface="Arial" charset="0"/>
              </a:rPr>
              <a:t>they </a:t>
            </a:r>
            <a:r>
              <a:rPr lang="en-US" sz="2800" i="1" dirty="0">
                <a:latin typeface="Arial" charset="0"/>
                <a:cs typeface="Arial" charset="0"/>
              </a:rPr>
              <a:t>can be responsible for the fish in the sea, the birds </a:t>
            </a:r>
            <a:r>
              <a:rPr lang="en-US" sz="2800" i="1">
                <a:latin typeface="Arial" charset="0"/>
                <a:cs typeface="Arial" charset="0"/>
              </a:rPr>
              <a:t>in </a:t>
            </a:r>
            <a:r>
              <a:rPr lang="en-US" sz="2800" i="1" smtClean="0">
                <a:latin typeface="Arial" charset="0"/>
                <a:cs typeface="Arial" charset="0"/>
              </a:rPr>
              <a:t>the </a:t>
            </a:r>
            <a:r>
              <a:rPr lang="en-US" sz="2800" i="1" dirty="0">
                <a:latin typeface="Arial" charset="0"/>
                <a:cs typeface="Arial" charset="0"/>
              </a:rPr>
              <a:t>air, </a:t>
            </a:r>
            <a:r>
              <a:rPr lang="en-US" sz="2800" i="1">
                <a:latin typeface="Arial" charset="0"/>
                <a:cs typeface="Arial" charset="0"/>
              </a:rPr>
              <a:t>the </a:t>
            </a:r>
            <a:r>
              <a:rPr lang="en-US" sz="2800" i="1">
                <a:latin typeface="Arial" charset="0"/>
                <a:cs typeface="Arial" charset="0"/>
              </a:rPr>
              <a:t>cattle, and </a:t>
            </a:r>
            <a:r>
              <a:rPr lang="en-US" sz="2800" i="1" smtClean="0">
                <a:latin typeface="Arial" charset="0"/>
                <a:cs typeface="Arial" charset="0"/>
              </a:rPr>
              <a:t>yes</a:t>
            </a:r>
            <a:r>
              <a:rPr lang="en-US" sz="2800" i="1" dirty="0">
                <a:latin typeface="Arial" charset="0"/>
                <a:cs typeface="Arial" charset="0"/>
              </a:rPr>
              <a:t>, Earth itself, and every animal that moves on </a:t>
            </a:r>
            <a:r>
              <a:rPr lang="en-US" sz="2800" i="1">
                <a:latin typeface="Arial" charset="0"/>
                <a:cs typeface="Arial" charset="0"/>
              </a:rPr>
              <a:t>the </a:t>
            </a:r>
            <a:r>
              <a:rPr lang="en-US" sz="2800" i="1" smtClean="0">
                <a:latin typeface="Arial" charset="0"/>
                <a:cs typeface="Arial" charset="0"/>
              </a:rPr>
              <a:t>face </a:t>
            </a:r>
            <a:r>
              <a:rPr lang="en-US" sz="2800" i="1" dirty="0">
                <a:latin typeface="Arial" charset="0"/>
                <a:cs typeface="Arial" charset="0"/>
              </a:rPr>
              <a:t>of Earth.”</a:t>
            </a:r>
            <a:endParaRPr lang="en-US" sz="2800" dirty="0">
              <a:latin typeface="Arial" charset="0"/>
              <a:cs typeface="Arial" charset="0"/>
            </a:endParaRPr>
          </a:p>
          <a:p>
            <a:r>
              <a:rPr lang="en-US" sz="2800">
                <a:latin typeface="Arial" charset="0"/>
                <a:cs typeface="Arial" charset="0"/>
              </a:rPr>
              <a:t>-</a:t>
            </a:r>
            <a:r>
              <a:rPr lang="en-US" sz="2800">
                <a:latin typeface="Arial" charset="0"/>
                <a:cs typeface="Arial" charset="0"/>
              </a:rPr>
              <a:t> </a:t>
            </a:r>
            <a:r>
              <a:rPr lang="en-US" sz="2800" smtClean="0">
                <a:latin typeface="Arial" charset="0"/>
                <a:cs typeface="Arial" charset="0"/>
              </a:rPr>
              <a:t>Genesis 1:26</a:t>
            </a:r>
            <a:endParaRPr lang="en-US" sz="2800" dirty="0">
              <a:latin typeface="Arial" charset="0"/>
              <a:cs typeface="Arial" charset="0"/>
            </a:endParaRPr>
          </a:p>
        </p:txBody>
      </p:sp>
      <p:cxnSp>
        <p:nvCxnSpPr>
          <p:cNvPr id="8" name="Straight Connector 10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6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50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892674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51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28203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419225" y="1603847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5C5C5"/>
                </a:solidFill>
              </a:rPr>
              <a:t>$</a:t>
            </a:r>
            <a:r>
              <a:rPr lang="en-US" smtClean="0">
                <a:solidFill>
                  <a:srgbClr val="C5C5C5"/>
                </a:solidFill>
              </a:rPr>
              <a:t>34,000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097" y="3742720"/>
            <a:ext cx="1818764" cy="1640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89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52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8854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5"/>
            <a:ext cx="10058400" cy="1150997"/>
          </a:xfrm>
        </p:spPr>
        <p:txBody>
          <a:bodyPr/>
          <a:lstStyle/>
          <a:p>
            <a:r>
              <a:rPr lang="en-US" dirty="0" smtClean="0"/>
              <a:t>Offset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53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54403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grpSp>
        <p:nvGrpSpPr>
          <p:cNvPr id="10" name="Group 2"/>
          <p:cNvGrpSpPr>
            <a:grpSpLocks noChangeAspect="1"/>
          </p:cNvGrpSpPr>
          <p:nvPr/>
        </p:nvGrpSpPr>
        <p:grpSpPr>
          <a:xfrm>
            <a:off x="6973012" y="2511236"/>
            <a:ext cx="3609495" cy="2973960"/>
            <a:chOff x="3042457" y="1031033"/>
            <a:chExt cx="5605560" cy="46185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457" y="2354382"/>
              <a:ext cx="2285714" cy="228571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446" y="2426033"/>
              <a:ext cx="1828571" cy="1828571"/>
            </a:xfrm>
            <a:prstGeom prst="rect">
              <a:avLst/>
            </a:prstGeom>
          </p:spPr>
        </p:pic>
        <p:sp>
          <p:nvSpPr>
            <p:cNvPr id="8" name="Curved Down Arrow 7"/>
            <p:cNvSpPr/>
            <p:nvPr/>
          </p:nvSpPr>
          <p:spPr>
            <a:xfrm>
              <a:off x="3885693" y="1031033"/>
              <a:ext cx="4189118" cy="1016131"/>
            </a:xfrm>
            <a:prstGeom prst="curvedDownArrow">
              <a:avLst>
                <a:gd name="adj1" fmla="val 64137"/>
                <a:gd name="adj2" fmla="val 107285"/>
                <a:gd name="adj3" fmla="val 344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urved Down Arrow 17"/>
            <p:cNvSpPr/>
            <p:nvPr/>
          </p:nvSpPr>
          <p:spPr>
            <a:xfrm flipH="1" flipV="1">
              <a:off x="3885693" y="4633473"/>
              <a:ext cx="4189118" cy="1016131"/>
            </a:xfrm>
            <a:prstGeom prst="curvedDownArrow">
              <a:avLst>
                <a:gd name="adj1" fmla="val 64137"/>
                <a:gd name="adj2" fmla="val 107285"/>
                <a:gd name="adj3" fmla="val 344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34" name="Picture 10" descr="http://www.better-world-energy.com/wp-content/uploads/2011/06/Renewable_Energy_Credits_RECs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4" y="1930222"/>
            <a:ext cx="57150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0"/>
          <p:cNvSpPr txBox="1"/>
          <p:nvPr/>
        </p:nvSpPr>
        <p:spPr>
          <a:xfrm>
            <a:off x="2194959" y="5762032"/>
            <a:ext cx="4112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www.better-world-energy.com</a:t>
            </a:r>
            <a:endParaRPr lang="en-US" sz="11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>
            <a:spLocks noChangeAspect="1"/>
          </p:cNvSpPr>
          <p:nvPr/>
        </p:nvSpPr>
        <p:spPr>
          <a:xfrm>
            <a:off x="6845812" y="312457"/>
            <a:ext cx="2400300" cy="192024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CC5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9"/>
          <p:cNvSpPr txBox="1"/>
          <p:nvPr/>
        </p:nvSpPr>
        <p:spPr>
          <a:xfrm>
            <a:off x="6687488" y="1735192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Cooper</a:t>
            </a:r>
          </a:p>
        </p:txBody>
      </p:sp>
      <p:sp>
        <p:nvSpPr>
          <p:cNvPr id="20" name="Rounded Rectangle 19"/>
          <p:cNvSpPr>
            <a:spLocks noChangeAspect="1"/>
          </p:cNvSpPr>
          <p:nvPr/>
        </p:nvSpPr>
        <p:spPr>
          <a:xfrm>
            <a:off x="9503379" y="305655"/>
            <a:ext cx="2400300" cy="192024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8"/>
          <p:cNvSpPr txBox="1"/>
          <p:nvPr/>
        </p:nvSpPr>
        <p:spPr>
          <a:xfrm>
            <a:off x="9388754" y="1752097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DeMaagd</a:t>
            </a:r>
          </a:p>
        </p:txBody>
      </p:sp>
    </p:spTree>
    <p:extLst>
      <p:ext uri="{BB962C8B-B14F-4D97-AF65-F5344CB8AC3E}">
        <p14:creationId xmlns:p14="http://schemas.microsoft.com/office/powerpoint/2010/main" val="34348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97280" y="170367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54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776287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"/>
          <p:cNvGrpSpPr>
            <a:grpSpLocks noChangeAspect="1"/>
          </p:cNvGrpSpPr>
          <p:nvPr/>
        </p:nvGrpSpPr>
        <p:grpSpPr>
          <a:xfrm>
            <a:off x="8898673" y="3830764"/>
            <a:ext cx="1940312" cy="1598675"/>
            <a:chOff x="3042457" y="1031033"/>
            <a:chExt cx="5605560" cy="461857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457" y="2354382"/>
              <a:ext cx="2285714" cy="228571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446" y="2426033"/>
              <a:ext cx="1828571" cy="1828571"/>
            </a:xfrm>
            <a:prstGeom prst="rect">
              <a:avLst/>
            </a:prstGeom>
          </p:spPr>
        </p:pic>
        <p:sp>
          <p:nvSpPr>
            <p:cNvPr id="18" name="Curved Down Arrow 17"/>
            <p:cNvSpPr/>
            <p:nvPr/>
          </p:nvSpPr>
          <p:spPr>
            <a:xfrm>
              <a:off x="3885693" y="1031033"/>
              <a:ext cx="4189118" cy="1016131"/>
            </a:xfrm>
            <a:prstGeom prst="curvedDownArrow">
              <a:avLst>
                <a:gd name="adj1" fmla="val 64137"/>
                <a:gd name="adj2" fmla="val 107285"/>
                <a:gd name="adj3" fmla="val 344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urved Down Arrow 18"/>
            <p:cNvSpPr/>
            <p:nvPr/>
          </p:nvSpPr>
          <p:spPr>
            <a:xfrm flipH="1" flipV="1">
              <a:off x="3885693" y="4633473"/>
              <a:ext cx="4189118" cy="1016131"/>
            </a:xfrm>
            <a:prstGeom prst="curvedDownArrow">
              <a:avLst>
                <a:gd name="adj1" fmla="val 64137"/>
                <a:gd name="adj2" fmla="val 107285"/>
                <a:gd name="adj3" fmla="val 3440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0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55</a:t>
            </a:fld>
            <a:endParaRPr lang="en-US" dirty="0"/>
          </a:p>
        </p:txBody>
      </p:sp>
      <p:graphicFrame>
        <p:nvGraphicFramePr>
          <p:cNvPr id="4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85411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800" y="0"/>
            <a:ext cx="10058400" cy="630936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9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2393248"/>
            <a:ext cx="10058400" cy="1450757"/>
          </a:xfrm>
        </p:spPr>
        <p:txBody>
          <a:bodyPr/>
          <a:lstStyle/>
          <a:p>
            <a:pPr algn="ctr"/>
            <a:r>
              <a:rPr lang="en-US" dirty="0" smtClean="0"/>
              <a:t>What did we learn?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28087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28087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Worked?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471" y="1074752"/>
            <a:ext cx="7110018" cy="4766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71471" y="5841245"/>
            <a:ext cx="7110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http://inhabitat.com/new-bio-solar-panels-are-made-with-cotton-and-castor-beans/</a:t>
            </a:r>
          </a:p>
        </p:txBody>
      </p:sp>
    </p:spTree>
    <p:extLst>
      <p:ext uri="{BB962C8B-B14F-4D97-AF65-F5344CB8AC3E}">
        <p14:creationId xmlns:p14="http://schemas.microsoft.com/office/powerpoint/2010/main" val="5253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28087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Not Work?</a:t>
            </a:r>
            <a:endParaRPr lang="en-US" dirty="0"/>
          </a:p>
        </p:txBody>
      </p:sp>
      <p:pic>
        <p:nvPicPr>
          <p:cNvPr id="1026" name="Picture 2" descr="http://assets.inhabitat.com/wp-content/blogs.dir/1/files/2013/08/wind-turbine-painting-bird-deaths-537x4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08" y="1074752"/>
            <a:ext cx="6085708" cy="4782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0108" y="5857189"/>
            <a:ext cx="60857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http://inhabitat.com/bladeless-wind-turbine-design-is-for-the-birds-literally/</a:t>
            </a:r>
          </a:p>
        </p:txBody>
      </p:sp>
    </p:spTree>
    <p:extLst>
      <p:ext uri="{BB962C8B-B14F-4D97-AF65-F5344CB8AC3E}">
        <p14:creationId xmlns:p14="http://schemas.microsoft.com/office/powerpoint/2010/main" val="34532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59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28087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48" y="1505680"/>
            <a:ext cx="6160174" cy="344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0148" y="4955378"/>
            <a:ext cx="6160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http://news.nationalgeographic.com/news/energy/2012/02/pictures/120228-spain-solar-energy/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475" y="1505680"/>
            <a:ext cx="4607096" cy="3455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012475" y="4955378"/>
            <a:ext cx="4607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http://www.brainright.com/ourhouse/Construction/SolarElectric/</a:t>
            </a:r>
          </a:p>
        </p:txBody>
      </p:sp>
    </p:spTree>
    <p:extLst>
      <p:ext uri="{BB962C8B-B14F-4D97-AF65-F5344CB8AC3E}">
        <p14:creationId xmlns:p14="http://schemas.microsoft.com/office/powerpoint/2010/main" val="28401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368936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0" name="Rounded Rectangle 9"/>
          <p:cNvSpPr>
            <a:spLocks noChangeAspect="1"/>
          </p:cNvSpPr>
          <p:nvPr/>
        </p:nvSpPr>
        <p:spPr>
          <a:xfrm>
            <a:off x="2164080" y="36576"/>
            <a:ext cx="2400300" cy="192024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>
            <a:spLocks noChangeAspect="1"/>
          </p:cNvSpPr>
          <p:nvPr/>
        </p:nvSpPr>
        <p:spPr>
          <a:xfrm>
            <a:off x="7741825" y="36576"/>
            <a:ext cx="2400300" cy="192024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2164080" y="2214608"/>
            <a:ext cx="2400300" cy="192024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A86E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4952999" y="37324"/>
            <a:ext cx="2400300" cy="1920240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>
            <a:spLocks noChangeAspect="1"/>
          </p:cNvSpPr>
          <p:nvPr/>
        </p:nvSpPr>
        <p:spPr>
          <a:xfrm>
            <a:off x="7741825" y="2214608"/>
            <a:ext cx="2400300" cy="1920240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CC5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>
            <a:spLocks noChangeAspect="1"/>
          </p:cNvSpPr>
          <p:nvPr/>
        </p:nvSpPr>
        <p:spPr>
          <a:xfrm>
            <a:off x="2164080" y="4381397"/>
            <a:ext cx="2400300" cy="1920240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953000" y="4381397"/>
            <a:ext cx="2400300" cy="1920240"/>
          </a:xfrm>
          <a:prstGeom prst="round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6"/>
          <p:cNvSpPr txBox="1"/>
          <p:nvPr/>
        </p:nvSpPr>
        <p:spPr>
          <a:xfrm>
            <a:off x="4739103" y="1495773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Koetje</a:t>
            </a:r>
          </a:p>
        </p:txBody>
      </p:sp>
      <p:sp>
        <p:nvSpPr>
          <p:cNvPr id="21" name="TextBox 7"/>
          <p:cNvSpPr txBox="1"/>
          <p:nvPr/>
        </p:nvSpPr>
        <p:spPr>
          <a:xfrm>
            <a:off x="7610475" y="1511300"/>
            <a:ext cx="2208217" cy="3698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Evenhouse</a:t>
            </a:r>
          </a:p>
        </p:txBody>
      </p:sp>
      <p:sp>
        <p:nvSpPr>
          <p:cNvPr id="23" name="TextBox 8"/>
          <p:cNvSpPr txBox="1"/>
          <p:nvPr/>
        </p:nvSpPr>
        <p:spPr>
          <a:xfrm>
            <a:off x="2049455" y="1483018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DeMaagd</a:t>
            </a:r>
          </a:p>
        </p:txBody>
      </p:sp>
      <p:sp>
        <p:nvSpPr>
          <p:cNvPr id="24" name="TextBox 26"/>
          <p:cNvSpPr txBox="1"/>
          <p:nvPr/>
        </p:nvSpPr>
        <p:spPr>
          <a:xfrm>
            <a:off x="2035970" y="3652672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Heffner</a:t>
            </a:r>
          </a:p>
        </p:txBody>
      </p:sp>
      <p:sp>
        <p:nvSpPr>
          <p:cNvPr id="25" name="TextBox 29"/>
          <p:cNvSpPr txBox="1"/>
          <p:nvPr/>
        </p:nvSpPr>
        <p:spPr>
          <a:xfrm>
            <a:off x="7583501" y="3637343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Cooper</a:t>
            </a:r>
          </a:p>
        </p:txBody>
      </p:sp>
      <p:sp>
        <p:nvSpPr>
          <p:cNvPr id="20" name="Rounded Rectangle 19"/>
          <p:cNvSpPr>
            <a:spLocks noChangeAspect="1"/>
          </p:cNvSpPr>
          <p:nvPr/>
        </p:nvSpPr>
        <p:spPr>
          <a:xfrm>
            <a:off x="7741825" y="4381397"/>
            <a:ext cx="2400300" cy="1920240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30"/>
          <p:cNvSpPr txBox="1"/>
          <p:nvPr/>
        </p:nvSpPr>
        <p:spPr>
          <a:xfrm>
            <a:off x="7615729" y="5875866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Affholter</a:t>
            </a:r>
          </a:p>
        </p:txBody>
      </p:sp>
      <p:sp>
        <p:nvSpPr>
          <p:cNvPr id="28" name="TextBox 31"/>
          <p:cNvSpPr txBox="1"/>
          <p:nvPr/>
        </p:nvSpPr>
        <p:spPr>
          <a:xfrm>
            <a:off x="4770172" y="5866957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 dirty="0" err="1"/>
              <a:t>Newhof</a:t>
            </a:r>
            <a:endParaRPr lang="en-US" b="1" dirty="0"/>
          </a:p>
        </p:txBody>
      </p:sp>
      <p:sp>
        <p:nvSpPr>
          <p:cNvPr id="29" name="TextBox 32"/>
          <p:cNvSpPr txBox="1"/>
          <p:nvPr/>
        </p:nvSpPr>
        <p:spPr>
          <a:xfrm>
            <a:off x="3656250" y="5808371"/>
            <a:ext cx="720587" cy="369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Boer</a:t>
            </a:r>
          </a:p>
        </p:txBody>
      </p:sp>
    </p:spTree>
    <p:extLst>
      <p:ext uri="{BB962C8B-B14F-4D97-AF65-F5344CB8AC3E}">
        <p14:creationId xmlns:p14="http://schemas.microsoft.com/office/powerpoint/2010/main" val="90688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60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28087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789" y="1071991"/>
            <a:ext cx="5073382" cy="4881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89789" y="5951162"/>
            <a:ext cx="50733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http://www.mercuryrefrigeration.ca/index.php?page=geothermal</a:t>
            </a:r>
          </a:p>
        </p:txBody>
      </p:sp>
    </p:spTree>
    <p:extLst>
      <p:ext uri="{BB962C8B-B14F-4D97-AF65-F5344CB8AC3E}">
        <p14:creationId xmlns:p14="http://schemas.microsoft.com/office/powerpoint/2010/main" val="1947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61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328087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916" y="1074752"/>
            <a:ext cx="6981128" cy="4654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35916" y="5728837"/>
            <a:ext cx="6981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http://10-most.com/the-top-ten-most-expensive-things-in-the-world/</a:t>
            </a:r>
          </a:p>
        </p:txBody>
      </p:sp>
    </p:spTree>
    <p:extLst>
      <p:ext uri="{BB962C8B-B14F-4D97-AF65-F5344CB8AC3E}">
        <p14:creationId xmlns:p14="http://schemas.microsoft.com/office/powerpoint/2010/main" val="359559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7280" y="286603"/>
            <a:ext cx="10058400" cy="1170049"/>
          </a:xfrm>
        </p:spPr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4294967295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09047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84" y="1697354"/>
            <a:ext cx="2246998" cy="3797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146202" y="5569689"/>
            <a:ext cx="4095879" cy="95410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00" dirty="0">
                <a:solidFill>
                  <a:srgbClr val="FFFFFF"/>
                </a:solidFill>
                <a:latin typeface="Arial" charset="0"/>
                <a:cs typeface="Arial" charset="0"/>
              </a:rPr>
              <a:t>http://superfastlinkbuilding.com/wp-content/uploads/2012/04/How-Green-Affiliate-Marketing-Can-Grow-Your-Sustainable-Business-1.jpg</a:t>
            </a:r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TextBox 6"/>
          <p:cNvSpPr txBox="1"/>
          <p:nvPr/>
        </p:nvSpPr>
        <p:spPr>
          <a:xfrm>
            <a:off x="1560513" y="2655039"/>
            <a:ext cx="5910262" cy="120032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r>
              <a:rPr lang="en-US" sz="3600" dirty="0">
                <a:latin typeface="Arial" charset="0"/>
                <a:cs typeface="Arial" charset="0"/>
              </a:rPr>
              <a:t>Take small steps toward energy efficiency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5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7280" y="286603"/>
            <a:ext cx="10058400" cy="1170049"/>
          </a:xfrm>
        </p:spPr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4294967295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09047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13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6825" r="8"/>
          <a:stretch>
            <a:fillRect/>
          </a:stretch>
        </p:blipFill>
        <p:spPr>
          <a:xfrm>
            <a:off x="622274" y="2053765"/>
            <a:ext cx="4601236" cy="3697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28397" y="5824538"/>
            <a:ext cx="4599241" cy="406400"/>
          </a:xfrm>
        </p:spPr>
        <p:txBody>
          <a:bodyPr/>
          <a:lstStyle/>
          <a:p>
            <a:pPr algn="ctr"/>
            <a:r>
              <a:rPr lang="en-US" sz="1000">
                <a:latin typeface="Calibri" charset="0"/>
              </a:rPr>
              <a:t>http://assets.inhabitat.com/wp-content/blogs.dir/1/files/2011/08/Zimbabwe-CLF-bulb-exchange-3-537x402.jpg</a:t>
            </a:r>
          </a:p>
        </p:txBody>
      </p:sp>
      <p:sp>
        <p:nvSpPr>
          <p:cNvPr id="17" name="Rounded Rectangle 7"/>
          <p:cNvSpPr/>
          <p:nvPr/>
        </p:nvSpPr>
        <p:spPr>
          <a:xfrm>
            <a:off x="7165560" y="2432764"/>
            <a:ext cx="4558658" cy="300550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0"/>
          <p:cNvCxnSpPr/>
          <p:nvPr/>
        </p:nvCxnSpPr>
        <p:spPr>
          <a:xfrm>
            <a:off x="5579165" y="3813106"/>
            <a:ext cx="1252284" cy="13574"/>
          </a:xfrm>
          <a:prstGeom prst="straightConnector1">
            <a:avLst/>
          </a:prstGeom>
          <a:ln w="57150">
            <a:headEnd type="none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1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70048"/>
          </a:xfrm>
        </p:spPr>
        <p:txBody>
          <a:bodyPr/>
          <a:lstStyle/>
          <a:p>
            <a:r>
              <a:rPr lang="en-US" dirty="0" smtClean="0"/>
              <a:t>Take Home Message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09047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9" name="Rounded Rectangle 7"/>
          <p:cNvSpPr/>
          <p:nvPr/>
        </p:nvSpPr>
        <p:spPr>
          <a:xfrm>
            <a:off x="8330459" y="2979712"/>
            <a:ext cx="3056736" cy="2015294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0703529" y="6619583"/>
            <a:ext cx="452151" cy="233516"/>
          </a:xfrm>
        </p:spPr>
        <p:txBody>
          <a:bodyPr/>
          <a:lstStyle/>
          <a:p>
            <a:fld id="{8C71CAF9-4461-454A-B702-D536C3775752}" type="slidenum">
              <a:rPr lang="en-US" smtClean="0"/>
              <a:t>64</a:t>
            </a:fld>
            <a:endParaRPr lang="en-US" dirty="0"/>
          </a:p>
        </p:txBody>
      </p:sp>
      <p:graphicFrame>
        <p:nvGraphicFramePr>
          <p:cNvPr id="10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828546"/>
              </p:ext>
            </p:extLst>
          </p:nvPr>
        </p:nvGraphicFramePr>
        <p:xfrm>
          <a:off x="133815" y="1456652"/>
          <a:ext cx="10346096" cy="4877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Rounded Rectangle 8"/>
          <p:cNvSpPr>
            <a:spLocks noChangeAspect="1"/>
          </p:cNvSpPr>
          <p:nvPr/>
        </p:nvSpPr>
        <p:spPr>
          <a:xfrm>
            <a:off x="9503379" y="286604"/>
            <a:ext cx="2400300" cy="192024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01600">
            <a:solidFill>
              <a:srgbClr val="CC5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29"/>
          <p:cNvSpPr txBox="1"/>
          <p:nvPr/>
        </p:nvSpPr>
        <p:spPr>
          <a:xfrm>
            <a:off x="9345055" y="1709339"/>
            <a:ext cx="2743200" cy="36933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b="1"/>
              <a:t>Cooper</a:t>
            </a:r>
          </a:p>
        </p:txBody>
      </p:sp>
    </p:spTree>
    <p:extLst>
      <p:ext uri="{BB962C8B-B14F-4D97-AF65-F5344CB8AC3E}">
        <p14:creationId xmlns:p14="http://schemas.microsoft.com/office/powerpoint/2010/main" val="17208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2"/>
            <a:ext cx="10058400" cy="1170049"/>
          </a:xfrm>
        </p:spPr>
        <p:txBody>
          <a:bodyPr/>
          <a:lstStyle/>
          <a:p>
            <a:r>
              <a:rPr lang="en-US" dirty="0"/>
              <a:t>Take Home Message </a:t>
            </a:r>
          </a:p>
        </p:txBody>
      </p:sp>
      <p:pic>
        <p:nvPicPr>
          <p:cNvPr id="8" name="Content Placeholder 7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2298" y="1708475"/>
            <a:ext cx="4197245" cy="4023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65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233912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8748" y="5983658"/>
            <a:ext cx="4164346" cy="26161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100">
                <a:latin typeface="Arial" charset="0"/>
                <a:cs typeface="Arial" charset="0"/>
              </a:rPr>
              <a:t>http://www.ci.bellaire.tx.us/index.aspx?NID=917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0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70048"/>
          </a:xfrm>
        </p:spPr>
        <p:txBody>
          <a:bodyPr/>
          <a:lstStyle/>
          <a:p>
            <a:r>
              <a:rPr lang="en-US" dirty="0"/>
              <a:t>Take Home </a:t>
            </a:r>
            <a:r>
              <a:rPr lang="en-US" dirty="0" smtClean="0"/>
              <a:t>Message</a:t>
            </a:r>
            <a:endParaRPr lang="en-US" dirty="0"/>
          </a:p>
        </p:txBody>
      </p:sp>
      <p:pic>
        <p:nvPicPr>
          <p:cNvPr id="10" name="Content Placeholder 9" descr="Imag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24714" y="1685269"/>
            <a:ext cx="2282549" cy="4032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66</a:t>
            </a:fld>
            <a:endParaRPr lang="en-US" dirty="0"/>
          </a:p>
        </p:txBody>
      </p:sp>
      <p:pic>
        <p:nvPicPr>
          <p:cNvPr id="11" name="Content Placeholder 8" descr="Image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rcRect t="2854" b="2060"/>
          <a:stretch>
            <a:fillRect/>
          </a:stretch>
        </p:blipFill>
        <p:spPr>
          <a:xfrm>
            <a:off x="2642170" y="1804586"/>
            <a:ext cx="2487613" cy="3913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233912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616635" y="3875852"/>
            <a:ext cx="1421226" cy="595"/>
          </a:xfrm>
          <a:prstGeom prst="straightConnector1">
            <a:avLst/>
          </a:prstGeom>
          <a:ln w="76200">
            <a:headEnd type="none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2"/>
          <p:cNvSpPr txBox="1"/>
          <p:nvPr/>
        </p:nvSpPr>
        <p:spPr>
          <a:xfrm>
            <a:off x="2514376" y="5849091"/>
            <a:ext cx="2743200" cy="40011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00" dirty="0">
                <a:latin typeface="Arial" charset="0"/>
                <a:cs typeface="Arial" charset="0"/>
              </a:rPr>
              <a:t>http://www.realestate.com.au/blog/a-household-history-of-the-fridge-2/</a:t>
            </a:r>
            <a:endParaRPr lang="en-US" dirty="0">
              <a:latin typeface="Arial" charset="0"/>
              <a:cs typeface="Arial" charset="0"/>
              <a:hlinkClick r:id="rId6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7209917" y="5849091"/>
            <a:ext cx="2912142" cy="40011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00" dirty="0">
                <a:latin typeface="Arial" charset="0"/>
                <a:cs typeface="Arial" charset="0"/>
              </a:rPr>
              <a:t>http://www.geappliances.com/appliances/refrigerators/cafe-hot-water-french-door-refrigerator/</a:t>
            </a:r>
            <a:endParaRPr lang="en-US" dirty="0">
              <a:latin typeface="Arial" charset="0"/>
              <a:cs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80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67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233912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5147"/>
          </a:xfrm>
        </p:spPr>
        <p:txBody>
          <a:bodyPr/>
          <a:lstStyle/>
          <a:p>
            <a:r>
              <a:rPr lang="en-US" dirty="0"/>
              <a:t>Take Home </a:t>
            </a:r>
            <a:r>
              <a:rPr lang="en-US" dirty="0" smtClean="0"/>
              <a:t>Message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824874" y="5268036"/>
            <a:ext cx="3193432" cy="601057"/>
          </a:xfrm>
        </p:spPr>
        <p:txBody>
          <a:bodyPr>
            <a:normAutofit/>
          </a:bodyPr>
          <a:lstStyle/>
          <a:p>
            <a:pPr algn="ctr"/>
            <a:r>
              <a:rPr lang="en-US" sz="1000" dirty="0">
                <a:latin typeface="Arial" charset="0"/>
                <a:cs typeface="Arial" charset="0"/>
              </a:rPr>
              <a:t>http://2.bp.blogspot.com/-</a:t>
            </a:r>
            <a:r>
              <a:rPr lang="en-US" sz="1000" dirty="0" smtClean="0">
                <a:latin typeface="Arial" charset="0"/>
                <a:cs typeface="Arial" charset="0"/>
              </a:rPr>
              <a:t>WQcK_tUJq2M/UR49huX812I/AAAAAAAAFoo/oDNyAeYhV5A/s1600/Sustainable-Home.png</a:t>
            </a:r>
            <a:endParaRPr lang="en-US" sz="1000" dirty="0">
              <a:latin typeface="Arial" charset="0"/>
              <a:cs typeface="Arial" charset="0"/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68</a:t>
            </a:fld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4294967295"/>
          </p:nvPr>
        </p:nvSpPr>
        <p:spPr>
          <a:xfrm>
            <a:off x="5618430" y="1846368"/>
            <a:ext cx="4937125" cy="4022725"/>
          </a:xfrm>
        </p:spPr>
        <p:txBody>
          <a:bodyPr/>
          <a:lstStyle/>
          <a:p>
            <a:r>
              <a:rPr lang="en-US" sz="3600" dirty="0">
                <a:latin typeface="Arial" charset="0"/>
                <a:cs typeface="Arial" charset="0"/>
              </a:rPr>
              <a:t>“</a:t>
            </a:r>
            <a:r>
              <a:rPr lang="en-US" sz="3600" i="1" dirty="0">
                <a:latin typeface="Arial" charset="0"/>
                <a:cs typeface="Arial" charset="0"/>
              </a:rPr>
              <a:t>The choice you make that will have the biggest impact on your environmental footprint is what kind of house you live in.”</a:t>
            </a:r>
          </a:p>
          <a:p>
            <a:r>
              <a:rPr lang="en-US" sz="3600" dirty="0" smtClean="0">
                <a:latin typeface="Arial" charset="0"/>
                <a:cs typeface="Arial" charset="0"/>
              </a:rPr>
              <a:t>- Professor </a:t>
            </a:r>
            <a:r>
              <a:rPr lang="en-US" sz="3600" dirty="0" err="1">
                <a:latin typeface="Arial" charset="0"/>
                <a:cs typeface="Arial" charset="0"/>
              </a:rPr>
              <a:t>Heun</a:t>
            </a:r>
            <a:endParaRPr lang="en-US" sz="360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3600" dirty="0">
              <a:latin typeface="Arial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233912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rcRect l="7446" t="11874" r="7869" b="13444"/>
          <a:stretch>
            <a:fillRect/>
          </a:stretch>
        </p:blipFill>
        <p:spPr>
          <a:xfrm>
            <a:off x="1824874" y="2229468"/>
            <a:ext cx="3193432" cy="2816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Straight Connector 9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5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71" y="762014"/>
            <a:ext cx="10058400" cy="3566160"/>
          </a:xfrm>
        </p:spPr>
        <p:txBody>
          <a:bodyPr/>
          <a:lstStyle/>
          <a:p>
            <a:r>
              <a:rPr lang="en-US"/>
              <a:t>Net-Zero </a:t>
            </a:r>
            <a:r>
              <a:rPr lang="en-US" dirty="0"/>
              <a:t>House</a:t>
            </a:r>
            <a:r>
              <a:rPr lang="en-US"/>
              <a:t>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138" y="4404597"/>
            <a:ext cx="10058400" cy="2292417"/>
          </a:xfrm>
        </p:spPr>
        <p:txBody>
          <a:bodyPr>
            <a:normAutofit/>
          </a:bodyPr>
          <a:lstStyle/>
          <a:p>
            <a:r>
              <a:rPr lang="en-US" cap="none" dirty="0"/>
              <a:t>Engineering 333 Class Project</a:t>
            </a:r>
          </a:p>
          <a:p>
            <a:r>
              <a:rPr lang="en-US" cap="none" dirty="0"/>
              <a:t>Senior</a:t>
            </a:r>
            <a:r>
              <a:rPr lang="en-US" cap="none"/>
              <a:t> Mechanical </a:t>
            </a:r>
            <a:r>
              <a:rPr lang="en-US" cap="none" dirty="0"/>
              <a:t>Engineering</a:t>
            </a:r>
            <a:r>
              <a:rPr lang="en-US" cap="none"/>
              <a:t> Students</a:t>
            </a:r>
            <a:endParaRPr lang="en-US" cap="none" dirty="0"/>
          </a:p>
          <a:p>
            <a:r>
              <a:rPr lang="en-US" cap="none"/>
              <a:t>12/02/2014</a:t>
            </a:r>
            <a:endParaRPr lang="en-US" cap="non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52160"/>
            <a:ext cx="1000205" cy="10058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5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7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3913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001027" y="1520792"/>
            <a:ext cx="10539664" cy="53901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s://lh6.googleusercontent.com/rA2UBxOnaO7Lgs1rv7GWfbDc_nCxyv41x8mQuipiaT0XEFDQzem4usNFyv7DPeXeTmCRI26j8z6b1QPX56CAp5VTiMcIi4psZ5uGzpDPAPKjCz_zzbpLAiy0CZCojUsr0M7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0" r="80639"/>
          <a:stretch/>
        </p:blipFill>
        <p:spPr bwMode="auto">
          <a:xfrm>
            <a:off x="8421795" y="3637202"/>
            <a:ext cx="2628525" cy="199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514133" y="148281"/>
            <a:ext cx="11408923" cy="6180809"/>
            <a:chOff x="514133" y="148281"/>
            <a:chExt cx="11408923" cy="618080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t="5404" b="12860"/>
            <a:stretch/>
          </p:blipFill>
          <p:spPr>
            <a:xfrm>
              <a:off x="514133" y="148281"/>
              <a:ext cx="11408923" cy="6141309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7720390" y="3540644"/>
              <a:ext cx="4143138" cy="2775145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0"/>
            <p:cNvSpPr txBox="1"/>
            <p:nvPr/>
          </p:nvSpPr>
          <p:spPr>
            <a:xfrm>
              <a:off x="2940828" y="1425238"/>
              <a:ext cx="1218577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Reeds Lake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875296" y="3500046"/>
              <a:ext cx="3665190" cy="2829044"/>
              <a:chOff x="7072102" y="3500046"/>
              <a:chExt cx="3665190" cy="282904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t="12315" r="79014" b="4161"/>
              <a:stretch/>
            </p:blipFill>
            <p:spPr>
              <a:xfrm>
                <a:off x="8893310" y="3574256"/>
                <a:ext cx="428508" cy="2714560"/>
              </a:xfrm>
              <a:prstGeom prst="rect">
                <a:avLst/>
              </a:prstGeom>
            </p:spPr>
          </p:pic>
          <p:sp>
            <p:nvSpPr>
              <p:cNvPr id="24" name="Oval 23"/>
              <p:cNvSpPr/>
              <p:nvPr/>
            </p:nvSpPr>
            <p:spPr>
              <a:xfrm>
                <a:off x="7254982" y="3707668"/>
                <a:ext cx="338328" cy="338328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177258" y="4154528"/>
                <a:ext cx="493776" cy="493776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117822" y="4754664"/>
                <a:ext cx="612648" cy="612648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072102" y="5481484"/>
                <a:ext cx="704088" cy="704088"/>
              </a:xfrm>
              <a:prstGeom prst="ellipse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801060" y="3673983"/>
                <a:ext cx="1054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1,250 ft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801060" y="4222503"/>
                <a:ext cx="1054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2,000 ft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801060" y="4876322"/>
                <a:ext cx="1054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  <a:r>
                  <a:rPr lang="en-US" dirty="0" smtClean="0"/>
                  <a:t>,000 ft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801060" y="5647709"/>
                <a:ext cx="1054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4,000 ft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326789" y="3500046"/>
                <a:ext cx="1410503" cy="2829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1000"/>
                  </a:lnSpc>
                </a:pPr>
                <a:r>
                  <a:rPr lang="en-US" dirty="0" err="1" smtClean="0"/>
                  <a:t>Affholter</a:t>
                </a:r>
                <a:endParaRPr lang="en-US" dirty="0" smtClean="0"/>
              </a:p>
              <a:p>
                <a:pPr>
                  <a:lnSpc>
                    <a:spcPct val="121000"/>
                  </a:lnSpc>
                </a:pPr>
                <a:r>
                  <a:rPr lang="en-US" dirty="0" smtClean="0"/>
                  <a:t>Boer</a:t>
                </a:r>
              </a:p>
              <a:p>
                <a:pPr>
                  <a:lnSpc>
                    <a:spcPct val="121000"/>
                  </a:lnSpc>
                </a:pPr>
                <a:r>
                  <a:rPr lang="en-US" dirty="0" smtClean="0"/>
                  <a:t>Cooper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dirty="0" err="1" smtClean="0"/>
                  <a:t>DeMaagd</a:t>
                </a:r>
                <a:endParaRPr lang="en-US" dirty="0" smtClean="0"/>
              </a:p>
              <a:p>
                <a:pPr>
                  <a:lnSpc>
                    <a:spcPct val="125000"/>
                  </a:lnSpc>
                </a:pPr>
                <a:r>
                  <a:rPr lang="en-US" dirty="0" err="1" smtClean="0"/>
                  <a:t>Evenhouse</a:t>
                </a:r>
                <a:endParaRPr lang="en-US" dirty="0" smtClean="0"/>
              </a:p>
              <a:p>
                <a:pPr>
                  <a:lnSpc>
                    <a:spcPct val="125000"/>
                  </a:lnSpc>
                </a:pPr>
                <a:r>
                  <a:rPr lang="en-US" dirty="0" smtClean="0"/>
                  <a:t>Heffner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dirty="0" err="1" smtClean="0"/>
                  <a:t>Koetje</a:t>
                </a:r>
                <a:endParaRPr lang="en-US" dirty="0" smtClean="0"/>
              </a:p>
              <a:p>
                <a:pPr>
                  <a:lnSpc>
                    <a:spcPct val="125000"/>
                  </a:lnSpc>
                </a:pPr>
                <a:r>
                  <a:rPr lang="en-US" dirty="0" err="1" smtClean="0"/>
                  <a:t>Newhof</a:t>
                </a:r>
                <a:endParaRPr lang="en-US" dirty="0"/>
              </a:p>
            </p:txBody>
          </p:sp>
        </p:grpSp>
        <p:sp>
          <p:nvSpPr>
            <p:cNvPr id="39" name="TextBox 10"/>
            <p:cNvSpPr txBox="1"/>
            <p:nvPr/>
          </p:nvSpPr>
          <p:spPr>
            <a:xfrm>
              <a:off x="2735764" y="3028759"/>
              <a:ext cx="1479395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Calvin College</a:t>
              </a:r>
              <a:endParaRPr lang="en-US" dirty="0"/>
            </a:p>
          </p:txBody>
        </p:sp>
        <p:sp>
          <p:nvSpPr>
            <p:cNvPr id="40" name="TextBox 10"/>
            <p:cNvSpPr txBox="1"/>
            <p:nvPr/>
          </p:nvSpPr>
          <p:spPr>
            <a:xfrm rot="3614793">
              <a:off x="4635462" y="5385706"/>
              <a:ext cx="1122992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 Beltline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115788"/>
              </p:ext>
            </p:extLst>
          </p:nvPr>
        </p:nvGraphicFramePr>
        <p:xfrm>
          <a:off x="0" y="1737359"/>
          <a:ext cx="12192000" cy="456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70048"/>
          </a:xfrm>
        </p:spPr>
        <p:txBody>
          <a:bodyPr/>
          <a:lstStyle/>
          <a:p>
            <a:r>
              <a:rPr lang="en-US" dirty="0" smtClean="0"/>
              <a:t>Compiled Technology Payback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8360-519E-42B0-B908-B4026F451127}" type="datetime1">
              <a:rPr lang="en-US" smtClean="0"/>
              <a:t>12/2/2014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70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96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04338"/>
              </p:ext>
            </p:extLst>
          </p:nvPr>
        </p:nvGraphicFramePr>
        <p:xfrm>
          <a:off x="0" y="1737360"/>
          <a:ext cx="12191999" cy="4608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5147"/>
          </a:xfrm>
        </p:spPr>
        <p:txBody>
          <a:bodyPr/>
          <a:lstStyle/>
          <a:p>
            <a:r>
              <a:rPr lang="en-US" dirty="0" smtClean="0"/>
              <a:t>Compiled Technology Payback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8360-519E-42B0-B908-B4026F451127}" type="datetime1">
              <a:rPr lang="en-US" smtClean="0"/>
              <a:t>12/2/2014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71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1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818879"/>
              </p:ext>
            </p:extLst>
          </p:nvPr>
        </p:nvGraphicFramePr>
        <p:xfrm>
          <a:off x="0" y="1737360"/>
          <a:ext cx="12050973" cy="443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5147"/>
          </a:xfrm>
        </p:spPr>
        <p:txBody>
          <a:bodyPr/>
          <a:lstStyle/>
          <a:p>
            <a:r>
              <a:rPr lang="en-US" dirty="0"/>
              <a:t>Payback Period – Electricity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3157-B6F8-41B9-AEB7-1C8AB8B575CE}" type="datetime1">
              <a:rPr lang="en-US" smtClean="0"/>
              <a:t>12/2/2014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72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8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414146"/>
              </p:ext>
            </p:extLst>
          </p:nvPr>
        </p:nvGraphicFramePr>
        <p:xfrm>
          <a:off x="95535" y="1727807"/>
          <a:ext cx="11887199" cy="4509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5147"/>
          </a:xfrm>
        </p:spPr>
        <p:txBody>
          <a:bodyPr/>
          <a:lstStyle/>
          <a:p>
            <a:r>
              <a:rPr lang="en-US" dirty="0" smtClean="0"/>
              <a:t>Payback Period – Gas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33157-B6F8-41B9-AEB7-1C8AB8B575CE}" type="datetime1">
              <a:rPr lang="en-US" smtClean="0"/>
              <a:t>12/2/2014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73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75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11194"/>
          </a:xfrm>
        </p:spPr>
        <p:txBody>
          <a:bodyPr/>
          <a:lstStyle/>
          <a:p>
            <a:r>
              <a:rPr lang="en-US" dirty="0" smtClean="0"/>
              <a:t>Payback Period – Renewable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BE66-AEF9-476A-91A2-2439B410B93A}" type="datetime1">
              <a:rPr lang="en-US" smtClean="0"/>
              <a:t>12/2/2014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74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133395" y="145665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987107"/>
              </p:ext>
            </p:extLst>
          </p:nvPr>
        </p:nvGraphicFramePr>
        <p:xfrm>
          <a:off x="0" y="1456652"/>
          <a:ext cx="12192000" cy="488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335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9"/>
          <a:stretch/>
        </p:blipFill>
        <p:spPr>
          <a:xfrm>
            <a:off x="504306" y="1234576"/>
            <a:ext cx="11183389" cy="505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Payback Period – Renewable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2BE66-AEF9-476A-91A2-2439B410B93A}" type="datetime1">
              <a:rPr lang="en-US" smtClean="0"/>
              <a:t>12/2/2014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75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097280" y="1043798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4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395" y="305656"/>
            <a:ext cx="10058400" cy="855440"/>
          </a:xfrm>
        </p:spPr>
        <p:txBody>
          <a:bodyPr/>
          <a:lstStyle/>
          <a:p>
            <a:r>
              <a:rPr lang="en-US" dirty="0" smtClean="0"/>
              <a:t>Net-Zero Implementation Process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2811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33395" y="1565896"/>
            <a:ext cx="2924962" cy="155466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+mj-lt"/>
              </a:rPr>
              <a:t>Assess</a:t>
            </a:r>
            <a:endParaRPr lang="en-US" sz="5400" dirty="0">
              <a:latin typeface="+mj-lt"/>
            </a:endParaRPr>
          </a:p>
        </p:txBody>
      </p:sp>
      <p:cxnSp>
        <p:nvCxnSpPr>
          <p:cNvPr id="8" name="Straight Arrow Connector 7"/>
          <p:cNvCxnSpPr>
            <a:endCxn id="14" idx="1"/>
          </p:cNvCxnSpPr>
          <p:nvPr/>
        </p:nvCxnSpPr>
        <p:spPr>
          <a:xfrm>
            <a:off x="4075289" y="2343229"/>
            <a:ext cx="624825" cy="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162595" y="3120562"/>
            <a:ext cx="0" cy="67250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8" idx="1"/>
          </p:cNvCxnSpPr>
          <p:nvPr/>
        </p:nvCxnSpPr>
        <p:spPr>
          <a:xfrm>
            <a:off x="7625076" y="4587909"/>
            <a:ext cx="641757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700114" y="3793067"/>
            <a:ext cx="2924962" cy="155466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+mj-lt"/>
              </a:rPr>
              <a:t>Generate</a:t>
            </a:r>
            <a:endParaRPr lang="en-US" sz="5400" dirty="0"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66833" y="3810576"/>
            <a:ext cx="2924962" cy="155466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+mj-lt"/>
              </a:rPr>
              <a:t>Offset</a:t>
            </a:r>
            <a:endParaRPr lang="en-US" sz="5400" dirty="0">
              <a:latin typeface="+mj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133395" y="1117982"/>
            <a:ext cx="10058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700114" y="1565896"/>
            <a:ext cx="2924962" cy="155466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+mj-lt"/>
              </a:rPr>
              <a:t>Reduce</a:t>
            </a:r>
            <a:endParaRPr lang="en-US" sz="5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53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pPr/>
              <a:t>12/2/2014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CC3E0-D000-4D50-9674-6F8218F7438F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28110"/>
              </p:ext>
            </p:extLst>
          </p:nvPr>
        </p:nvGraphicFramePr>
        <p:xfrm>
          <a:off x="0" y="6400800"/>
          <a:ext cx="81381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360">
                  <a:extLst>
                    <a:ext uri="{9D8B030D-6E8A-4147-A177-3AD203B41FA5}">
                      <a16:colId xmlns:a16="http://schemas.microsoft.com/office/drawing/2014/main" xmlns="" val="3813207190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76611107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842138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4215538755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491805286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Background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Assess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Reduce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Generate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Offset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Results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639350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795" y="5844540"/>
            <a:ext cx="1000205" cy="100584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80257" y="-1"/>
            <a:ext cx="1219200" cy="5757333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43189" y="4823374"/>
            <a:ext cx="10082011" cy="1489005"/>
            <a:chOff x="1043189" y="2878666"/>
            <a:chExt cx="10082011" cy="1489005"/>
          </a:xfrm>
        </p:grpSpPr>
        <p:sp>
          <p:nvSpPr>
            <p:cNvPr id="22" name="Rectangle 21"/>
            <p:cNvSpPr/>
            <p:nvPr/>
          </p:nvSpPr>
          <p:spPr>
            <a:xfrm>
              <a:off x="1066800" y="2923822"/>
              <a:ext cx="10058400" cy="1443849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3698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43189" y="2878666"/>
              <a:ext cx="437881" cy="405447"/>
            </a:xfrm>
            <a:prstGeom prst="rect">
              <a:avLst/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7431110" y="2741506"/>
            <a:ext cx="274320" cy="274320"/>
          </a:xfrm>
          <a:prstGeom prst="ellipse">
            <a:avLst/>
          </a:prstGeom>
          <a:noFill/>
          <a:ln w="38100">
            <a:solidFill>
              <a:srgbClr val="1CA6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5" idx="3"/>
          </p:cNvCxnSpPr>
          <p:nvPr/>
        </p:nvCxnSpPr>
        <p:spPr>
          <a:xfrm flipH="1">
            <a:off x="6652574" y="2975653"/>
            <a:ext cx="818709" cy="765341"/>
          </a:xfrm>
          <a:prstGeom prst="straightConnector1">
            <a:avLst/>
          </a:prstGeom>
          <a:ln w="38100">
            <a:solidFill>
              <a:srgbClr val="1CA6B4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6546110" y="3561323"/>
            <a:ext cx="274320" cy="274320"/>
          </a:xfrm>
          <a:prstGeom prst="ellipse">
            <a:avLst/>
          </a:prstGeom>
          <a:noFill/>
          <a:ln w="38100">
            <a:solidFill>
              <a:srgbClr val="1CA6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936252" y="3740994"/>
            <a:ext cx="1724904" cy="1899952"/>
          </a:xfrm>
          <a:prstGeom prst="straightConnector1">
            <a:avLst/>
          </a:prstGeom>
          <a:ln w="38100">
            <a:solidFill>
              <a:srgbClr val="1CA6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877733" y="575733"/>
            <a:ext cx="378178" cy="4605866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7956943" y="575733"/>
            <a:ext cx="3168257" cy="1687132"/>
          </a:xfrm>
          <a:prstGeom prst="roundRect">
            <a:avLst/>
          </a:prstGeom>
          <a:solidFill>
            <a:srgbClr val="D15B43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High Energy Consumption</a:t>
            </a:r>
            <a:endParaRPr lang="en-US" sz="28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5110325" y="3851822"/>
            <a:ext cx="3168257" cy="1687132"/>
          </a:xfrm>
          <a:prstGeom prst="roundRect">
            <a:avLst/>
          </a:prstGeom>
          <a:solidFill>
            <a:srgbClr val="D15B43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Low Energy Consumption</a:t>
            </a:r>
            <a:endParaRPr lang="en-US" sz="2800" b="1" dirty="0"/>
          </a:p>
        </p:txBody>
      </p:sp>
      <p:sp>
        <p:nvSpPr>
          <p:cNvPr id="19" name="TextBox 17"/>
          <p:cNvSpPr txBox="1"/>
          <p:nvPr/>
        </p:nvSpPr>
        <p:spPr>
          <a:xfrm>
            <a:off x="6694453" y="2951911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A6B4"/>
                </a:solidFill>
              </a:rPr>
              <a:t>$</a:t>
            </a:r>
            <a:r>
              <a:rPr lang="en-US" dirty="0">
                <a:solidFill>
                  <a:srgbClr val="1CA6B4"/>
                </a:solidFill>
              </a:rPr>
              <a:t>5</a:t>
            </a:r>
          </a:p>
        </p:txBody>
      </p:sp>
      <p:sp>
        <p:nvSpPr>
          <p:cNvPr id="20" name="TextBox 17"/>
          <p:cNvSpPr txBox="1"/>
          <p:nvPr/>
        </p:nvSpPr>
        <p:spPr>
          <a:xfrm>
            <a:off x="5318963" y="4228947"/>
            <a:ext cx="94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CA6B4"/>
                </a:solidFill>
              </a:rPr>
              <a:t>$10</a:t>
            </a:r>
            <a:endParaRPr lang="en-US" dirty="0">
              <a:solidFill>
                <a:srgbClr val="1CA6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8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23112 0.0067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3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4787C"/>
                                      </p:to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 animBg="1"/>
      <p:bldP spid="30" grpId="0" animBg="1"/>
      <p:bldP spid="27" grpId="0" animBg="1"/>
      <p:bldP spid="27" grpId="1" animBg="1"/>
      <p:bldP spid="2" grpId="0" animBg="1"/>
      <p:bldP spid="2" grpId="1" animBg="1"/>
      <p:bldP spid="18" grpId="0" animBg="1"/>
      <p:bldP spid="18" grpId="1" animBg="1"/>
      <p:bldP spid="19" grpId="0"/>
      <p:bldP spid="20" grpId="0"/>
    </p:bldLst>
  </p:timing>
</p:sld>
</file>

<file path=ppt/theme/theme1.xml><?xml version="1.0" encoding="utf-8"?>
<a:theme xmlns:a="http://schemas.openxmlformats.org/drawingml/2006/main" name="Retrospect">
  <a:themeElements>
    <a:clrScheme name="Greatest Hits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1_Retrospect">
  <a:themeElements>
    <a:clrScheme name="Greatest Hits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1157</TotalTime>
  <Words>2507</Words>
  <Application>Microsoft Office PowerPoint</Application>
  <PresentationFormat>Widescreen</PresentationFormat>
  <Paragraphs>1074</Paragraphs>
  <Slides>75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Retrospect</vt:lpstr>
      <vt:lpstr>1_Retrospect</vt:lpstr>
      <vt:lpstr>Net-Zero House Study</vt:lpstr>
      <vt:lpstr>What would it take to make a home in Grand Rapids Net-Zero?</vt:lpstr>
      <vt:lpstr>What is Net-Zero?</vt:lpstr>
      <vt:lpstr>PowerPoint Presentation</vt:lpstr>
      <vt:lpstr>Why investigate this?</vt:lpstr>
      <vt:lpstr>PowerPoint Presentation</vt:lpstr>
      <vt:lpstr>PowerPoint Presentation</vt:lpstr>
      <vt:lpstr>Net-Zero Implementation Process</vt:lpstr>
      <vt:lpstr>PowerPoint Presentation</vt:lpstr>
      <vt:lpstr>PowerPoint Presentation</vt:lpstr>
      <vt:lpstr>PowerPoint Presentation</vt:lpstr>
      <vt:lpstr>Energy Reduction</vt:lpstr>
      <vt:lpstr>LED Lighting – Cooper House</vt:lpstr>
      <vt:lpstr>PowerPoint Presentation</vt:lpstr>
      <vt:lpstr>PowerPoint Presentation</vt:lpstr>
      <vt:lpstr>PowerPoint Presentation</vt:lpstr>
      <vt:lpstr>Appliances – DeMaagd House</vt:lpstr>
      <vt:lpstr>PowerPoint Presentation</vt:lpstr>
      <vt:lpstr>PowerPoint Presentation</vt:lpstr>
      <vt:lpstr>PowerPoint Presentation</vt:lpstr>
      <vt:lpstr>Insulation  – Koetje House</vt:lpstr>
      <vt:lpstr>PowerPoint Presentation</vt:lpstr>
      <vt:lpstr>PowerPoint Presentation</vt:lpstr>
      <vt:lpstr>PowerPoint Presentation</vt:lpstr>
      <vt:lpstr>Lifestyle Changes  - Boer House</vt:lpstr>
      <vt:lpstr>PowerPoint Presentation</vt:lpstr>
      <vt:lpstr>PowerPoint Presentation</vt:lpstr>
      <vt:lpstr>PowerPoint Presentation</vt:lpstr>
      <vt:lpstr>PowerPoint Presentation</vt:lpstr>
      <vt:lpstr>Energy Generation</vt:lpstr>
      <vt:lpstr>Geothermal - Affholter House</vt:lpstr>
      <vt:lpstr>PowerPoint Presentation</vt:lpstr>
      <vt:lpstr>PowerPoint Presentation</vt:lpstr>
      <vt:lpstr>PowerPoint Presentation</vt:lpstr>
      <vt:lpstr>Biomass - Evenhouse</vt:lpstr>
      <vt:lpstr>PowerPoint Presentation</vt:lpstr>
      <vt:lpstr>Biomass</vt:lpstr>
      <vt:lpstr>PowerPoint Presentation</vt:lpstr>
      <vt:lpstr>PowerPoint Presentation</vt:lpstr>
      <vt:lpstr>Solar Heat - Heffner</vt:lpstr>
      <vt:lpstr>PowerPoint Presentation</vt:lpstr>
      <vt:lpstr>PowerPoint Presentation</vt:lpstr>
      <vt:lpstr>Solar PV </vt:lpstr>
      <vt:lpstr>PowerPoint Presentation</vt:lpstr>
      <vt:lpstr>PowerPoint Presentation</vt:lpstr>
      <vt:lpstr>PowerPoint Presentation</vt:lpstr>
      <vt:lpstr>PowerPoint Presentation</vt:lpstr>
      <vt:lpstr>Wind</vt:lpstr>
      <vt:lpstr>PowerPoint Presentation</vt:lpstr>
      <vt:lpstr>PowerPoint Presentation</vt:lpstr>
      <vt:lpstr>PowerPoint Presentation</vt:lpstr>
      <vt:lpstr>PowerPoint Presentation</vt:lpstr>
      <vt:lpstr>Offset</vt:lpstr>
      <vt:lpstr>PowerPoint Presentation</vt:lpstr>
      <vt:lpstr>PowerPoint Presentation</vt:lpstr>
      <vt:lpstr>What did we learn?</vt:lpstr>
      <vt:lpstr>What Worked?</vt:lpstr>
      <vt:lpstr>What Did Not Work?</vt:lpstr>
      <vt:lpstr>Challenges</vt:lpstr>
      <vt:lpstr>Challenges</vt:lpstr>
      <vt:lpstr>Takeaways</vt:lpstr>
      <vt:lpstr>Take Home Message</vt:lpstr>
      <vt:lpstr>Take Home Message</vt:lpstr>
      <vt:lpstr>Take Home Message</vt:lpstr>
      <vt:lpstr>Take Home Message </vt:lpstr>
      <vt:lpstr>Take Home Message</vt:lpstr>
      <vt:lpstr>PowerPoint Presentation</vt:lpstr>
      <vt:lpstr>Take Home Message</vt:lpstr>
      <vt:lpstr>Net-Zero House Study</vt:lpstr>
      <vt:lpstr>Compiled Technology Payback</vt:lpstr>
      <vt:lpstr>Compiled Technology Payback</vt:lpstr>
      <vt:lpstr>Payback Period – Electricity</vt:lpstr>
      <vt:lpstr>Payback Period – Gas</vt:lpstr>
      <vt:lpstr>Payback Period – Renewable Energy</vt:lpstr>
      <vt:lpstr>Payback Period – Renewable Energy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Greatest HITS</dc:title>
  <dc:creator>Jake DeRooy</dc:creator>
  <cp:lastModifiedBy>Charles Richards</cp:lastModifiedBy>
  <cp:revision>268</cp:revision>
  <dcterms:created xsi:type="dcterms:W3CDTF">2012-07-27T01:16:44Z</dcterms:created>
  <dcterms:modified xsi:type="dcterms:W3CDTF">2014-12-02T18:46:50Z</dcterms:modified>
</cp:coreProperties>
</file>